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72" r:id="rId3"/>
    <p:sldId id="256" r:id="rId4"/>
    <p:sldId id="266" r:id="rId5"/>
    <p:sldId id="269" r:id="rId6"/>
    <p:sldId id="280" r:id="rId7"/>
    <p:sldId id="277" r:id="rId8"/>
    <p:sldId id="279" r:id="rId9"/>
    <p:sldId id="267" r:id="rId10"/>
    <p:sldId id="270" r:id="rId11"/>
    <p:sldId id="281"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5A5B16-EED1-468D-9C0D-C897A24E62EA}" v="2" dt="2023-09-07T19:36:34.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0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1F5A5B16-EED1-468D-9C0D-C897A24E62EA}"/>
    <pc:docChg chg="addSld modSld">
      <pc:chgData name="Pascalle Cup" userId="abbe84a0-611b-406e-b251-e8b4b71c069a" providerId="ADAL" clId="{1F5A5B16-EED1-468D-9C0D-C897A24E62EA}" dt="2023-09-07T19:36:41.086" v="87" actId="1076"/>
      <pc:docMkLst>
        <pc:docMk/>
      </pc:docMkLst>
      <pc:sldChg chg="addSp modSp new mod">
        <pc:chgData name="Pascalle Cup" userId="abbe84a0-611b-406e-b251-e8b4b71c069a" providerId="ADAL" clId="{1F5A5B16-EED1-468D-9C0D-C897A24E62EA}" dt="2023-09-07T19:36:41.086" v="87" actId="1076"/>
        <pc:sldMkLst>
          <pc:docMk/>
          <pc:sldMk cId="245463376" sldId="281"/>
        </pc:sldMkLst>
        <pc:spChg chg="mod">
          <ac:chgData name="Pascalle Cup" userId="abbe84a0-611b-406e-b251-e8b4b71c069a" providerId="ADAL" clId="{1F5A5B16-EED1-468D-9C0D-C897A24E62EA}" dt="2023-09-07T19:36:15.013" v="16" actId="1076"/>
          <ac:spMkLst>
            <pc:docMk/>
            <pc:sldMk cId="245463376" sldId="281"/>
            <ac:spMk id="2" creationId="{9995C027-DF6B-66A6-717C-694EEDF7ACCD}"/>
          </ac:spMkLst>
        </pc:spChg>
        <pc:spChg chg="add mod">
          <ac:chgData name="Pascalle Cup" userId="abbe84a0-611b-406e-b251-e8b4b71c069a" providerId="ADAL" clId="{1F5A5B16-EED1-468D-9C0D-C897A24E62EA}" dt="2023-09-07T19:36:30.110" v="73" actId="1076"/>
          <ac:spMkLst>
            <pc:docMk/>
            <pc:sldMk cId="245463376" sldId="281"/>
            <ac:spMk id="3" creationId="{D2DC5AAF-E369-8156-06A7-723805E3AA6A}"/>
          </ac:spMkLst>
        </pc:spChg>
        <pc:spChg chg="add mod">
          <ac:chgData name="Pascalle Cup" userId="abbe84a0-611b-406e-b251-e8b4b71c069a" providerId="ADAL" clId="{1F5A5B16-EED1-468D-9C0D-C897A24E62EA}" dt="2023-09-07T19:36:41.086" v="87" actId="1076"/>
          <ac:spMkLst>
            <pc:docMk/>
            <pc:sldMk cId="245463376" sldId="281"/>
            <ac:spMk id="4" creationId="{B65E1194-CD09-994C-8AE6-034EDD5C44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B12FC-6FD4-4560-BCF7-BE4A695CA32C}" type="datetimeFigureOut">
              <a:rPr lang="nl-NL" smtClean="0"/>
              <a:t>7-9-2023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F70DF8-64D3-4DD2-8785-D10973B5F66E}" type="slidenum">
              <a:rPr lang="nl-NL" smtClean="0"/>
              <a:t>‹nr.›</a:t>
            </a:fld>
            <a:endParaRPr lang="nl-NL"/>
          </a:p>
        </p:txBody>
      </p:sp>
    </p:spTree>
    <p:extLst>
      <p:ext uri="{BB962C8B-B14F-4D97-AF65-F5344CB8AC3E}">
        <p14:creationId xmlns:p14="http://schemas.microsoft.com/office/powerpoint/2010/main" val="1212089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Kom van </a:t>
            </a:r>
            <a:r>
              <a:rPr lang="nl-NL" dirty="0" err="1"/>
              <a:t>Offman</a:t>
            </a:r>
            <a:r>
              <a:rPr lang="nl-NL" dirty="0"/>
              <a:t> </a:t>
            </a:r>
          </a:p>
          <a:p>
            <a:r>
              <a:rPr lang="nl-NL" dirty="0"/>
              <a:t>Over Daniel </a:t>
            </a:r>
            <a:r>
              <a:rPr lang="nl-NL" dirty="0" err="1"/>
              <a:t>Ofman</a:t>
            </a:r>
            <a:endParaRPr lang="nl-NL" dirty="0"/>
          </a:p>
          <a:p>
            <a:r>
              <a:rPr lang="nl-NL" dirty="0"/>
              <a:t>Daniel </a:t>
            </a:r>
            <a:r>
              <a:rPr lang="nl-NL" dirty="0" err="1"/>
              <a:t>Ofman</a:t>
            </a:r>
            <a:r>
              <a:rPr lang="nl-NL" dirty="0"/>
              <a:t> is een management consultant en onderzoeker die in 1973 aan de TU Eindhoven afstudeerde als bedrijfskundige. Daniel </a:t>
            </a:r>
            <a:r>
              <a:rPr lang="nl-NL" dirty="0" err="1"/>
              <a:t>Ofman</a:t>
            </a:r>
            <a:r>
              <a:rPr lang="nl-NL" dirty="0"/>
              <a:t> heeft diverse ondernemingen opgericht in de adviessector. Bovendien heeft hij enige tijd in het buitenland gewerkt. Het kernkwadranten model ontwikkelde hij rond het jaar 2000. Daniel </a:t>
            </a:r>
            <a:r>
              <a:rPr lang="nl-NL" dirty="0" err="1"/>
              <a:t>Ofman</a:t>
            </a:r>
            <a:r>
              <a:rPr lang="nl-NL" dirty="0"/>
              <a:t> publiceerde enkele succesvolle boeken waaronder Bezieling en kwaliteit in organisaties. Momenteel traint en coacht hij voornamelijk mensen die op management niveau werkzaam zijn.</a:t>
            </a:r>
          </a:p>
          <a:p>
            <a:endParaRPr lang="nl-NL" dirty="0"/>
          </a:p>
          <a:p>
            <a:endParaRPr lang="nl-NL" dirty="0"/>
          </a:p>
          <a:p>
            <a:r>
              <a:rPr lang="nl-NL" dirty="0"/>
              <a:t>NU lijst uitdelen; welke vijf kernkwaliteiten heb jij ?</a:t>
            </a:r>
          </a:p>
          <a:p>
            <a:r>
              <a:rPr lang="nl-NL" dirty="0"/>
              <a:t>Vraag eens aan anderen deze week; </a:t>
            </a:r>
            <a:r>
              <a:rPr lang="nl-NL"/>
              <a:t>welke kwaliteiten  </a:t>
            </a:r>
            <a:r>
              <a:rPr lang="nl-NL" dirty="0"/>
              <a:t>zien zij!</a:t>
            </a:r>
            <a:r>
              <a:rPr lang="nl-NL"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DE469-8660-4683-BE18-B3721E73078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38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7682C-8EE4-4082-8950-8871FEE3F88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23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inzetten van kernkwaliteiten en het kernkwadrant, zeker in het begin van een coachtraject of tijdens een training of teambuilding event, veel inzicht in gedrag, patronen en kwaliteiten geeft en bovendien niet te “zweverig” overkomt. Het is dan ook in een zakelijk omgeving uitstekend te gebruiken.</a:t>
            </a:r>
          </a:p>
          <a:p>
            <a:endParaRPr lang="nl-NL" dirty="0"/>
          </a:p>
          <a:p>
            <a:pPr algn="l"/>
            <a:r>
              <a:rPr lang="nl-NL" b="0" i="0" dirty="0">
                <a:solidFill>
                  <a:srgbClr val="111111"/>
                </a:solidFill>
                <a:effectLst/>
                <a:latin typeface="Open Sans" panose="020B0606030504020204" pitchFamily="34" charset="0"/>
              </a:rPr>
              <a:t>Wat is een kernkwadrant? In het voorbeeld bovenaan dit artikel is de kernkwaliteit bescheidenheid. Wanneer je te bescheiden bent loop je het risico om onzichtbaar te worden, dit is de valkuil of vervorming. Het positief tegenovergestelde van onzichtbaar zijn is jezelf presenteren; dit is de uitdaging. Mensen die zich te veel presenteren vertonen vaak arrogant gedrag; iets waar bescheiden mensen over het algemeen allergisch voor zijn. Arrogantie “lokt” in dit voorbeeld weer onzichtbaar gedrag uit; de valkuil.</a:t>
            </a:r>
          </a:p>
          <a:p>
            <a:pPr algn="l"/>
            <a:r>
              <a:rPr lang="nl-NL" b="0" i="0" dirty="0">
                <a:solidFill>
                  <a:srgbClr val="111111"/>
                </a:solidFill>
                <a:effectLst/>
                <a:latin typeface="Open Sans" panose="020B0606030504020204" pitchFamily="34" charset="0"/>
              </a:rPr>
              <a:t>Wanneer je erin slaag om je uitdaging te ontwikkelen, jezelf meer te presenteren, heb je een dubbele kwaliteit: Jezelf vanuit bescheidenheid presenteren. Dit is een positieve combinatie van de kernkwaliteit en de uitdaging. Hierdoor loop je minder kans om in je valkuil te belanden.</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DE469-8660-4683-BE18-B3721E73078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012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E7FCC7-EF41-E2A7-0EA0-A7786956BCE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FF76D37-1351-5E68-94C1-BCD9F648AA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B56F667-0236-6CCB-E96D-8B4AECC997A4}"/>
              </a:ext>
            </a:extLst>
          </p:cNvPr>
          <p:cNvSpPr>
            <a:spLocks noGrp="1"/>
          </p:cNvSpPr>
          <p:nvPr>
            <p:ph type="dt" sz="half" idx="10"/>
          </p:nvPr>
        </p:nvSpPr>
        <p:spPr/>
        <p:txBody>
          <a:bodyPr/>
          <a:lstStyle/>
          <a:p>
            <a:fld id="{12E545BC-AA87-40FF-9510-A82203B19C64}"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EF9D06C3-4638-B30B-FAFA-7C9330AF050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2068EC-2927-92A8-0306-64031E01BA75}"/>
              </a:ext>
            </a:extLst>
          </p:cNvPr>
          <p:cNvSpPr>
            <a:spLocks noGrp="1"/>
          </p:cNvSpPr>
          <p:nvPr>
            <p:ph type="sldNum" sz="quarter" idx="12"/>
          </p:nvPr>
        </p:nvSpPr>
        <p:spPr/>
        <p:txBody>
          <a:bodyPr/>
          <a:lstStyle/>
          <a:p>
            <a:fld id="{6593154D-8B3E-4478-BBE8-F2BE868D259B}" type="slidenum">
              <a:rPr lang="nl-NL" smtClean="0"/>
              <a:t>‹nr.›</a:t>
            </a:fld>
            <a:endParaRPr lang="nl-NL"/>
          </a:p>
        </p:txBody>
      </p:sp>
    </p:spTree>
    <p:extLst>
      <p:ext uri="{BB962C8B-B14F-4D97-AF65-F5344CB8AC3E}">
        <p14:creationId xmlns:p14="http://schemas.microsoft.com/office/powerpoint/2010/main" val="357905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B8642-4B0D-E849-E9E6-B257F075DB3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6DE1954-C0AC-E86F-18B5-C398BE7655D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08C588-EAEC-49CC-604E-820E5267EE2F}"/>
              </a:ext>
            </a:extLst>
          </p:cNvPr>
          <p:cNvSpPr>
            <a:spLocks noGrp="1"/>
          </p:cNvSpPr>
          <p:nvPr>
            <p:ph type="dt" sz="half" idx="10"/>
          </p:nvPr>
        </p:nvSpPr>
        <p:spPr/>
        <p:txBody>
          <a:bodyPr/>
          <a:lstStyle/>
          <a:p>
            <a:fld id="{12E545BC-AA87-40FF-9510-A82203B19C64}"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3089DA3C-0EA1-06B7-C7DF-DD12BD31B9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E5667D1-5EBF-84B4-E08E-F31A0488512E}"/>
              </a:ext>
            </a:extLst>
          </p:cNvPr>
          <p:cNvSpPr>
            <a:spLocks noGrp="1"/>
          </p:cNvSpPr>
          <p:nvPr>
            <p:ph type="sldNum" sz="quarter" idx="12"/>
          </p:nvPr>
        </p:nvSpPr>
        <p:spPr/>
        <p:txBody>
          <a:bodyPr/>
          <a:lstStyle/>
          <a:p>
            <a:fld id="{6593154D-8B3E-4478-BBE8-F2BE868D259B}" type="slidenum">
              <a:rPr lang="nl-NL" smtClean="0"/>
              <a:t>‹nr.›</a:t>
            </a:fld>
            <a:endParaRPr lang="nl-NL"/>
          </a:p>
        </p:txBody>
      </p:sp>
    </p:spTree>
    <p:extLst>
      <p:ext uri="{BB962C8B-B14F-4D97-AF65-F5344CB8AC3E}">
        <p14:creationId xmlns:p14="http://schemas.microsoft.com/office/powerpoint/2010/main" val="208767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89EC43E-5823-A74D-DEE9-87409CDA366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F0C61F1-A180-13CC-E37A-2AE837D0F51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51BA9C1-38BB-9DBB-42E8-E7C20583BA14}"/>
              </a:ext>
            </a:extLst>
          </p:cNvPr>
          <p:cNvSpPr>
            <a:spLocks noGrp="1"/>
          </p:cNvSpPr>
          <p:nvPr>
            <p:ph type="dt" sz="half" idx="10"/>
          </p:nvPr>
        </p:nvSpPr>
        <p:spPr/>
        <p:txBody>
          <a:bodyPr/>
          <a:lstStyle/>
          <a:p>
            <a:fld id="{12E545BC-AA87-40FF-9510-A82203B19C64}"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56C240BF-03D2-FF11-E157-E3C7422FCCD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55884A5-C2AA-592C-B84E-BEF5D0DDFA6F}"/>
              </a:ext>
            </a:extLst>
          </p:cNvPr>
          <p:cNvSpPr>
            <a:spLocks noGrp="1"/>
          </p:cNvSpPr>
          <p:nvPr>
            <p:ph type="sldNum" sz="quarter" idx="12"/>
          </p:nvPr>
        </p:nvSpPr>
        <p:spPr/>
        <p:txBody>
          <a:bodyPr/>
          <a:lstStyle/>
          <a:p>
            <a:fld id="{6593154D-8B3E-4478-BBE8-F2BE868D259B}" type="slidenum">
              <a:rPr lang="nl-NL" smtClean="0"/>
              <a:t>‹nr.›</a:t>
            </a:fld>
            <a:endParaRPr lang="nl-NL"/>
          </a:p>
        </p:txBody>
      </p:sp>
    </p:spTree>
    <p:extLst>
      <p:ext uri="{BB962C8B-B14F-4D97-AF65-F5344CB8AC3E}">
        <p14:creationId xmlns:p14="http://schemas.microsoft.com/office/powerpoint/2010/main" val="2091876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747CB2F-140F-4615-9091-DA43F07C60A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69601C2-EF00-46C6-82D8-0EBB24A99DF3}" type="datetimeFigureOut">
              <a:rPr lang="nl-NL" smtClean="0"/>
              <a:t>7-9-2023</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155766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69601C2-EF00-46C6-82D8-0EBB24A99DF3}"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747CB2F-140F-4615-9091-DA43F07C60AE}" type="slidenum">
              <a:rPr lang="nl-NL" smtClean="0"/>
              <a:t>‹nr.›</a:t>
            </a:fld>
            <a:endParaRPr lang="nl-NL"/>
          </a:p>
        </p:txBody>
      </p:sp>
    </p:spTree>
    <p:extLst>
      <p:ext uri="{BB962C8B-B14F-4D97-AF65-F5344CB8AC3E}">
        <p14:creationId xmlns:p14="http://schemas.microsoft.com/office/powerpoint/2010/main" val="2510703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747CB2F-140F-4615-9091-DA43F07C60AE}"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69601C2-EF00-46C6-82D8-0EBB24A99DF3}" type="datetimeFigureOut">
              <a:rPr lang="nl-NL" smtClean="0"/>
              <a:t>7-9-2023</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40053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747CB2F-140F-4615-9091-DA43F07C60A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69601C2-EF00-46C6-82D8-0EBB24A99DF3}" type="datetimeFigureOut">
              <a:rPr lang="nl-NL" smtClean="0"/>
              <a:t>7-9-2023</a:t>
            </a:fld>
            <a:endParaRPr lang="nl-NL"/>
          </a:p>
        </p:txBody>
      </p:sp>
    </p:spTree>
    <p:extLst>
      <p:ext uri="{BB962C8B-B14F-4D97-AF65-F5344CB8AC3E}">
        <p14:creationId xmlns:p14="http://schemas.microsoft.com/office/powerpoint/2010/main" val="676949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69601C2-EF00-46C6-82D8-0EBB24A99DF3}"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747CB2F-140F-4615-9091-DA43F07C60AE}" type="slidenum">
              <a:rPr lang="nl-NL" smtClean="0"/>
              <a:t>‹nr.›</a:t>
            </a:fld>
            <a:endParaRPr lang="nl-NL"/>
          </a:p>
        </p:txBody>
      </p:sp>
    </p:spTree>
    <p:extLst>
      <p:ext uri="{BB962C8B-B14F-4D97-AF65-F5344CB8AC3E}">
        <p14:creationId xmlns:p14="http://schemas.microsoft.com/office/powerpoint/2010/main" val="3679351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69601C2-EF00-46C6-82D8-0EBB24A99DF3}"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9747CB2F-140F-4615-9091-DA43F07C60AE}"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532328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69601C2-EF00-46C6-82D8-0EBB24A99DF3}"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747CB2F-140F-4615-9091-DA43F07C60AE}"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706104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69601C2-EF00-46C6-82D8-0EBB24A99DF3}"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747CB2F-140F-4615-9091-DA43F07C60A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61258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99439A-F7AD-9E91-E85C-F07C86CD3CE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75ED4BD-A164-5ADB-36F5-7741C55CDFF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284093E-CB49-86FE-84DA-C1E2FF200035}"/>
              </a:ext>
            </a:extLst>
          </p:cNvPr>
          <p:cNvSpPr>
            <a:spLocks noGrp="1"/>
          </p:cNvSpPr>
          <p:nvPr>
            <p:ph type="dt" sz="half" idx="10"/>
          </p:nvPr>
        </p:nvSpPr>
        <p:spPr/>
        <p:txBody>
          <a:bodyPr/>
          <a:lstStyle/>
          <a:p>
            <a:fld id="{12E545BC-AA87-40FF-9510-A82203B19C64}"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97DAAC13-6E90-87A7-5652-E034A4AF02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76F7CED-296B-8D61-57C7-D5F8BFBA1026}"/>
              </a:ext>
            </a:extLst>
          </p:cNvPr>
          <p:cNvSpPr>
            <a:spLocks noGrp="1"/>
          </p:cNvSpPr>
          <p:nvPr>
            <p:ph type="sldNum" sz="quarter" idx="12"/>
          </p:nvPr>
        </p:nvSpPr>
        <p:spPr/>
        <p:txBody>
          <a:bodyPr/>
          <a:lstStyle/>
          <a:p>
            <a:fld id="{6593154D-8B3E-4478-BBE8-F2BE868D259B}" type="slidenum">
              <a:rPr lang="nl-NL" smtClean="0"/>
              <a:t>‹nr.›</a:t>
            </a:fld>
            <a:endParaRPr lang="nl-NL"/>
          </a:p>
        </p:txBody>
      </p:sp>
    </p:spTree>
    <p:extLst>
      <p:ext uri="{BB962C8B-B14F-4D97-AF65-F5344CB8AC3E}">
        <p14:creationId xmlns:p14="http://schemas.microsoft.com/office/powerpoint/2010/main" val="3738056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69601C2-EF00-46C6-82D8-0EBB24A99DF3}"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9747CB2F-140F-4615-9091-DA43F07C60A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183415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69601C2-EF00-46C6-82D8-0EBB24A99DF3}"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9747CB2F-140F-4615-9091-DA43F07C60A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768983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69601C2-EF00-46C6-82D8-0EBB24A99DF3}"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747CB2F-140F-4615-9091-DA43F07C60A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78959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69601C2-EF00-46C6-82D8-0EBB24A99DF3}"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9747CB2F-140F-4615-9091-DA43F07C60A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09909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69601C2-EF00-46C6-82D8-0EBB24A99DF3}"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747CB2F-140F-4615-9091-DA43F07C60A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Tree>
    <p:extLst>
      <p:ext uri="{BB962C8B-B14F-4D97-AF65-F5344CB8AC3E}">
        <p14:creationId xmlns:p14="http://schemas.microsoft.com/office/powerpoint/2010/main" val="337116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69601C2-EF00-46C6-82D8-0EBB24A99DF3}"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747CB2F-140F-4615-9091-DA43F07C60A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515589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69601C2-EF00-46C6-82D8-0EBB24A99DF3}"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747CB2F-140F-4615-9091-DA43F07C60A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172732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69601C2-EF00-46C6-82D8-0EBB24A99DF3}"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747CB2F-140F-4615-9091-DA43F07C60A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3392375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69601C2-EF00-46C6-82D8-0EBB24A99DF3}"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747CB2F-140F-4615-9091-DA43F07C60A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35897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69601C2-EF00-46C6-82D8-0EBB24A99DF3}"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747CB2F-140F-4615-9091-DA43F07C60A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91275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55A0D3-08F6-22D0-23C7-078E41A2E45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0BAB8A5-A758-6FCA-1CBD-49B4EED35F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95790FD-9658-E57B-707B-2C1D52820C9F}"/>
              </a:ext>
            </a:extLst>
          </p:cNvPr>
          <p:cNvSpPr>
            <a:spLocks noGrp="1"/>
          </p:cNvSpPr>
          <p:nvPr>
            <p:ph type="dt" sz="half" idx="10"/>
          </p:nvPr>
        </p:nvSpPr>
        <p:spPr/>
        <p:txBody>
          <a:bodyPr/>
          <a:lstStyle/>
          <a:p>
            <a:fld id="{12E545BC-AA87-40FF-9510-A82203B19C64}"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39DCE78E-D4D0-0726-B9BE-35B9864AC25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20BD5C-9B17-2C79-C2C3-CA058A4F5EC7}"/>
              </a:ext>
            </a:extLst>
          </p:cNvPr>
          <p:cNvSpPr>
            <a:spLocks noGrp="1"/>
          </p:cNvSpPr>
          <p:nvPr>
            <p:ph type="sldNum" sz="quarter" idx="12"/>
          </p:nvPr>
        </p:nvSpPr>
        <p:spPr/>
        <p:txBody>
          <a:bodyPr/>
          <a:lstStyle/>
          <a:p>
            <a:fld id="{6593154D-8B3E-4478-BBE8-F2BE868D259B}" type="slidenum">
              <a:rPr lang="nl-NL" smtClean="0"/>
              <a:t>‹nr.›</a:t>
            </a:fld>
            <a:endParaRPr lang="nl-NL"/>
          </a:p>
        </p:txBody>
      </p:sp>
    </p:spTree>
    <p:extLst>
      <p:ext uri="{BB962C8B-B14F-4D97-AF65-F5344CB8AC3E}">
        <p14:creationId xmlns:p14="http://schemas.microsoft.com/office/powerpoint/2010/main" val="2273315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747CB2F-140F-4615-9091-DA43F07C60A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69601C2-EF00-46C6-82D8-0EBB24A99DF3}" type="datetimeFigureOut">
              <a:rPr lang="nl-NL" smtClean="0"/>
              <a:t>7-9-2023</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824317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747CB2F-140F-4615-9091-DA43F07C60A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69601C2-EF00-46C6-82D8-0EBB24A99DF3}" type="datetimeFigureOut">
              <a:rPr lang="nl-NL" smtClean="0"/>
              <a:t>7-9-2023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706839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747CB2F-140F-4615-9091-DA43F07C60A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69601C2-EF00-46C6-82D8-0EBB24A99DF3}" type="datetimeFigureOut">
              <a:rPr lang="nl-NL" smtClean="0"/>
              <a:t>7-9-2023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768747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69601C2-EF00-46C6-82D8-0EBB24A99DF3}"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747CB2F-140F-4615-9091-DA43F07C60AE}"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058628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269601C2-EF00-46C6-82D8-0EBB24A99DF3}" type="datetimeFigureOut">
              <a:rPr lang="nl-NL" smtClean="0"/>
              <a:t>7-9-2023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9747CB2F-140F-4615-9091-DA43F07C60AE}"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1343358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269601C2-EF00-46C6-82D8-0EBB24A99DF3}" type="datetimeFigureOut">
              <a:rPr lang="nl-NL" smtClean="0"/>
              <a:t>7-9-2023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9747CB2F-140F-4615-9091-DA43F07C60AE}"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246348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269601C2-EF00-46C6-82D8-0EBB24A99DF3}" type="datetimeFigureOut">
              <a:rPr lang="nl-NL" smtClean="0"/>
              <a:t>7-9-2023</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9747CB2F-140F-4615-9091-DA43F07C60AE}"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9094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69601C2-EF00-46C6-82D8-0EBB24A99DF3}" type="datetimeFigureOut">
              <a:rPr lang="nl-NL" smtClean="0"/>
              <a:t>7-9-2023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747CB2F-140F-4615-9091-DA43F07C60AE}" type="slidenum">
              <a:rPr lang="nl-NL" smtClean="0"/>
              <a:t>‹nr.›</a:t>
            </a:fld>
            <a:endParaRPr lang="nl-NL"/>
          </a:p>
        </p:txBody>
      </p:sp>
    </p:spTree>
    <p:extLst>
      <p:ext uri="{BB962C8B-B14F-4D97-AF65-F5344CB8AC3E}">
        <p14:creationId xmlns:p14="http://schemas.microsoft.com/office/powerpoint/2010/main" val="16602701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69601C2-EF00-46C6-82D8-0EBB24A99DF3}" type="datetimeFigureOut">
              <a:rPr lang="nl-NL" smtClean="0"/>
              <a:t>7-9-2023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747CB2F-140F-4615-9091-DA43F07C60AE}"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5968055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69601C2-EF00-46C6-82D8-0EBB24A99DF3}" type="datetimeFigureOut">
              <a:rPr lang="nl-NL" smtClean="0"/>
              <a:t>7-9-2023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747CB2F-140F-4615-9091-DA43F07C60AE}" type="slidenum">
              <a:rPr lang="nl-NL" smtClean="0"/>
              <a:t>‹nr.›</a:t>
            </a:fld>
            <a:endParaRPr lang="nl-NL"/>
          </a:p>
        </p:txBody>
      </p:sp>
    </p:spTree>
    <p:extLst>
      <p:ext uri="{BB962C8B-B14F-4D97-AF65-F5344CB8AC3E}">
        <p14:creationId xmlns:p14="http://schemas.microsoft.com/office/powerpoint/2010/main" val="427295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328BF-DEE4-2796-C21C-4ECBE958857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1A4FE44-D3A9-0E42-8040-B55BA232B66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1D061E7-CFB0-332F-6092-C1AAF4EDA8D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E8AFB5F-8E5D-A719-38EB-39512976E0B6}"/>
              </a:ext>
            </a:extLst>
          </p:cNvPr>
          <p:cNvSpPr>
            <a:spLocks noGrp="1"/>
          </p:cNvSpPr>
          <p:nvPr>
            <p:ph type="dt" sz="half" idx="10"/>
          </p:nvPr>
        </p:nvSpPr>
        <p:spPr/>
        <p:txBody>
          <a:bodyPr/>
          <a:lstStyle/>
          <a:p>
            <a:fld id="{12E545BC-AA87-40FF-9510-A82203B19C64}" type="datetimeFigureOut">
              <a:rPr lang="nl-NL" smtClean="0"/>
              <a:t>7-9-2023</a:t>
            </a:fld>
            <a:endParaRPr lang="nl-NL"/>
          </a:p>
        </p:txBody>
      </p:sp>
      <p:sp>
        <p:nvSpPr>
          <p:cNvPr id="6" name="Tijdelijke aanduiding voor voettekst 5">
            <a:extLst>
              <a:ext uri="{FF2B5EF4-FFF2-40B4-BE49-F238E27FC236}">
                <a16:creationId xmlns:a16="http://schemas.microsoft.com/office/drawing/2014/main" id="{4D8DF74F-D9CE-27EC-7564-19CE5EE05FE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57B861A-68EB-1D07-F2A8-A83B288E64FA}"/>
              </a:ext>
            </a:extLst>
          </p:cNvPr>
          <p:cNvSpPr>
            <a:spLocks noGrp="1"/>
          </p:cNvSpPr>
          <p:nvPr>
            <p:ph type="sldNum" sz="quarter" idx="12"/>
          </p:nvPr>
        </p:nvSpPr>
        <p:spPr/>
        <p:txBody>
          <a:bodyPr/>
          <a:lstStyle/>
          <a:p>
            <a:fld id="{6593154D-8B3E-4478-BBE8-F2BE868D259B}" type="slidenum">
              <a:rPr lang="nl-NL" smtClean="0"/>
              <a:t>‹nr.›</a:t>
            </a:fld>
            <a:endParaRPr lang="nl-NL"/>
          </a:p>
        </p:txBody>
      </p:sp>
    </p:spTree>
    <p:extLst>
      <p:ext uri="{BB962C8B-B14F-4D97-AF65-F5344CB8AC3E}">
        <p14:creationId xmlns:p14="http://schemas.microsoft.com/office/powerpoint/2010/main" val="35689726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69601C2-EF00-46C6-82D8-0EBB24A99DF3}" type="datetimeFigureOut">
              <a:rPr lang="nl-NL" smtClean="0"/>
              <a:t>7-9-2023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747CB2F-140F-4615-9091-DA43F07C60AE}"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a:solidFill>
                    <a:schemeClr val="tx1"/>
                  </a:solidFill>
                  <a:latin typeface="+mn-lt"/>
                  <a:ea typeface="+mn-ea"/>
                  <a:cs typeface="+mn-cs"/>
                </a:rPr>
                <a:t>Eerste</a:t>
              </a:r>
              <a:r>
                <a:rPr lang="nl-NL" noProof="0"/>
                <a:t> niveau</a:t>
              </a:r>
            </a:p>
            <a:p>
              <a:pPr marL="501750" lvl="1" indent="-285750">
                <a:buFont typeface="Arial" panose="020B0604020202020204" pitchFamily="34" charset="0"/>
                <a:buChar char="-"/>
              </a:pPr>
              <a:r>
                <a:rPr lang="nl-NL" noProof="0"/>
                <a:t>Tweede niveau</a:t>
              </a:r>
            </a:p>
            <a:p>
              <a:pPr marL="648000" lvl="2" indent="-216000">
                <a:buFont typeface="Arial" panose="020B0604020202020204" pitchFamily="34" charset="0"/>
                <a:buChar char="-"/>
              </a:pPr>
              <a:r>
                <a:rPr lang="nl-NL" noProof="0"/>
                <a:t>Derde niveau</a:t>
              </a:r>
            </a:p>
            <a:p>
              <a:pPr marL="0" lvl="3"/>
              <a:r>
                <a:rPr lang="nl-NL" b="1" noProof="0"/>
                <a:t>Vierde niveau</a:t>
              </a:r>
            </a:p>
            <a:p>
              <a:pPr marL="0" lvl="4"/>
              <a:r>
                <a:rPr lang="nl-NL" noProof="0"/>
                <a:t>Vijfde niveau</a:t>
              </a:r>
            </a:p>
            <a:p>
              <a:pPr marL="432000" lvl="5" indent="-432000">
                <a:buFont typeface="+mj-lt"/>
                <a:buAutoNum type="arabicPeriod"/>
              </a:pPr>
              <a:r>
                <a:rPr lang="nl-NL" noProof="0"/>
                <a:t>Zesde niveau</a:t>
              </a:r>
            </a:p>
            <a:p>
              <a:pPr marL="864000" lvl="6" indent="-432000">
                <a:buFont typeface="+mj-lt"/>
                <a:buAutoNum type="alphaLcPeriod"/>
              </a:pPr>
              <a:r>
                <a:rPr lang="nl-NL" noProof="0"/>
                <a:t>Zevende niveau - Subtitel</a:t>
              </a:r>
            </a:p>
            <a:p>
              <a:pPr marL="0" lvl="7">
                <a:spcAft>
                  <a:spcPts val="1200"/>
                </a:spcAft>
              </a:pPr>
              <a:r>
                <a:rPr lang="nl-NL" sz="3000" noProof="0"/>
                <a:t>Achtste niveau - Subtitel</a:t>
              </a:r>
            </a:p>
            <a:p>
              <a:pPr marL="0" lvl="8"/>
              <a:r>
                <a:rPr lang="nl-NL" noProof="0"/>
                <a:t>Negende Niveau</a:t>
              </a:r>
            </a:p>
            <a:p>
              <a:endParaRPr lang="nl-NL" noProof="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a:latin typeface="+mj-lt"/>
              </a:rPr>
              <a:t>Handleiding (verkort)</a:t>
            </a:r>
          </a:p>
        </p:txBody>
      </p:sp>
    </p:spTree>
    <p:extLst>
      <p:ext uri="{BB962C8B-B14F-4D97-AF65-F5344CB8AC3E}">
        <p14:creationId xmlns:p14="http://schemas.microsoft.com/office/powerpoint/2010/main" val="60112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725D63-6DC9-CFA8-5F35-9EFB4D3E871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425E784-A2BF-4AC0-6D91-01CB3D27B7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260C205-B66D-8927-B2F1-2057D9C70AB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4AF5A42-33B1-450C-12B1-65E99FA841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13843F7-B41A-DB73-6E49-5413C13D64F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5F97400-9972-B03D-A039-516F5A7BAC63}"/>
              </a:ext>
            </a:extLst>
          </p:cNvPr>
          <p:cNvSpPr>
            <a:spLocks noGrp="1"/>
          </p:cNvSpPr>
          <p:nvPr>
            <p:ph type="dt" sz="half" idx="10"/>
          </p:nvPr>
        </p:nvSpPr>
        <p:spPr/>
        <p:txBody>
          <a:bodyPr/>
          <a:lstStyle/>
          <a:p>
            <a:fld id="{12E545BC-AA87-40FF-9510-A82203B19C64}" type="datetimeFigureOut">
              <a:rPr lang="nl-NL" smtClean="0"/>
              <a:t>7-9-2023</a:t>
            </a:fld>
            <a:endParaRPr lang="nl-NL"/>
          </a:p>
        </p:txBody>
      </p:sp>
      <p:sp>
        <p:nvSpPr>
          <p:cNvPr id="8" name="Tijdelijke aanduiding voor voettekst 7">
            <a:extLst>
              <a:ext uri="{FF2B5EF4-FFF2-40B4-BE49-F238E27FC236}">
                <a16:creationId xmlns:a16="http://schemas.microsoft.com/office/drawing/2014/main" id="{03E68C99-8465-FC4B-F2B7-0AB74153AE6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C669F5B-DB80-9302-E739-E85E5F28029F}"/>
              </a:ext>
            </a:extLst>
          </p:cNvPr>
          <p:cNvSpPr>
            <a:spLocks noGrp="1"/>
          </p:cNvSpPr>
          <p:nvPr>
            <p:ph type="sldNum" sz="quarter" idx="12"/>
          </p:nvPr>
        </p:nvSpPr>
        <p:spPr/>
        <p:txBody>
          <a:bodyPr/>
          <a:lstStyle/>
          <a:p>
            <a:fld id="{6593154D-8B3E-4478-BBE8-F2BE868D259B}" type="slidenum">
              <a:rPr lang="nl-NL" smtClean="0"/>
              <a:t>‹nr.›</a:t>
            </a:fld>
            <a:endParaRPr lang="nl-NL"/>
          </a:p>
        </p:txBody>
      </p:sp>
    </p:spTree>
    <p:extLst>
      <p:ext uri="{BB962C8B-B14F-4D97-AF65-F5344CB8AC3E}">
        <p14:creationId xmlns:p14="http://schemas.microsoft.com/office/powerpoint/2010/main" val="260335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DADCD2-5FDA-4B27-7267-23EBB55A5A9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2152B54-DF37-4ECA-25F0-D8BDEA1A763C}"/>
              </a:ext>
            </a:extLst>
          </p:cNvPr>
          <p:cNvSpPr>
            <a:spLocks noGrp="1"/>
          </p:cNvSpPr>
          <p:nvPr>
            <p:ph type="dt" sz="half" idx="10"/>
          </p:nvPr>
        </p:nvSpPr>
        <p:spPr/>
        <p:txBody>
          <a:bodyPr/>
          <a:lstStyle/>
          <a:p>
            <a:fld id="{12E545BC-AA87-40FF-9510-A82203B19C64}" type="datetimeFigureOut">
              <a:rPr lang="nl-NL" smtClean="0"/>
              <a:t>7-9-2023</a:t>
            </a:fld>
            <a:endParaRPr lang="nl-NL"/>
          </a:p>
        </p:txBody>
      </p:sp>
      <p:sp>
        <p:nvSpPr>
          <p:cNvPr id="4" name="Tijdelijke aanduiding voor voettekst 3">
            <a:extLst>
              <a:ext uri="{FF2B5EF4-FFF2-40B4-BE49-F238E27FC236}">
                <a16:creationId xmlns:a16="http://schemas.microsoft.com/office/drawing/2014/main" id="{B65B8C1C-9187-0B1B-34E9-017CF469BF5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D9B354F-3E69-2D67-3349-6895A819C9D7}"/>
              </a:ext>
            </a:extLst>
          </p:cNvPr>
          <p:cNvSpPr>
            <a:spLocks noGrp="1"/>
          </p:cNvSpPr>
          <p:nvPr>
            <p:ph type="sldNum" sz="quarter" idx="12"/>
          </p:nvPr>
        </p:nvSpPr>
        <p:spPr/>
        <p:txBody>
          <a:bodyPr/>
          <a:lstStyle/>
          <a:p>
            <a:fld id="{6593154D-8B3E-4478-BBE8-F2BE868D259B}" type="slidenum">
              <a:rPr lang="nl-NL" smtClean="0"/>
              <a:t>‹nr.›</a:t>
            </a:fld>
            <a:endParaRPr lang="nl-NL"/>
          </a:p>
        </p:txBody>
      </p:sp>
    </p:spTree>
    <p:extLst>
      <p:ext uri="{BB962C8B-B14F-4D97-AF65-F5344CB8AC3E}">
        <p14:creationId xmlns:p14="http://schemas.microsoft.com/office/powerpoint/2010/main" val="2306100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CFF0C98-C96E-CEF8-44C3-A980FD6F81B0}"/>
              </a:ext>
            </a:extLst>
          </p:cNvPr>
          <p:cNvSpPr>
            <a:spLocks noGrp="1"/>
          </p:cNvSpPr>
          <p:nvPr>
            <p:ph type="dt" sz="half" idx="10"/>
          </p:nvPr>
        </p:nvSpPr>
        <p:spPr/>
        <p:txBody>
          <a:bodyPr/>
          <a:lstStyle/>
          <a:p>
            <a:fld id="{12E545BC-AA87-40FF-9510-A82203B19C64}" type="datetimeFigureOut">
              <a:rPr lang="nl-NL" smtClean="0"/>
              <a:t>7-9-2023</a:t>
            </a:fld>
            <a:endParaRPr lang="nl-NL"/>
          </a:p>
        </p:txBody>
      </p:sp>
      <p:sp>
        <p:nvSpPr>
          <p:cNvPr id="3" name="Tijdelijke aanduiding voor voettekst 2">
            <a:extLst>
              <a:ext uri="{FF2B5EF4-FFF2-40B4-BE49-F238E27FC236}">
                <a16:creationId xmlns:a16="http://schemas.microsoft.com/office/drawing/2014/main" id="{28E38965-21FD-EE4C-FBCE-4889597D344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61F5986-6834-42B0-474E-18AC40188F9A}"/>
              </a:ext>
            </a:extLst>
          </p:cNvPr>
          <p:cNvSpPr>
            <a:spLocks noGrp="1"/>
          </p:cNvSpPr>
          <p:nvPr>
            <p:ph type="sldNum" sz="quarter" idx="12"/>
          </p:nvPr>
        </p:nvSpPr>
        <p:spPr/>
        <p:txBody>
          <a:bodyPr/>
          <a:lstStyle/>
          <a:p>
            <a:fld id="{6593154D-8B3E-4478-BBE8-F2BE868D259B}" type="slidenum">
              <a:rPr lang="nl-NL" smtClean="0"/>
              <a:t>‹nr.›</a:t>
            </a:fld>
            <a:endParaRPr lang="nl-NL"/>
          </a:p>
        </p:txBody>
      </p:sp>
    </p:spTree>
    <p:extLst>
      <p:ext uri="{BB962C8B-B14F-4D97-AF65-F5344CB8AC3E}">
        <p14:creationId xmlns:p14="http://schemas.microsoft.com/office/powerpoint/2010/main" val="2295662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6CD873-603B-9F37-932D-E3960406CA1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5364078-2DE0-68E3-E4AE-A326B3FCEB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C048EB7-5AA8-008E-66EF-6B0C0151C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247B24C-25E7-71EB-85E8-6BDE4127D891}"/>
              </a:ext>
            </a:extLst>
          </p:cNvPr>
          <p:cNvSpPr>
            <a:spLocks noGrp="1"/>
          </p:cNvSpPr>
          <p:nvPr>
            <p:ph type="dt" sz="half" idx="10"/>
          </p:nvPr>
        </p:nvSpPr>
        <p:spPr/>
        <p:txBody>
          <a:bodyPr/>
          <a:lstStyle/>
          <a:p>
            <a:fld id="{12E545BC-AA87-40FF-9510-A82203B19C64}" type="datetimeFigureOut">
              <a:rPr lang="nl-NL" smtClean="0"/>
              <a:t>7-9-2023</a:t>
            </a:fld>
            <a:endParaRPr lang="nl-NL"/>
          </a:p>
        </p:txBody>
      </p:sp>
      <p:sp>
        <p:nvSpPr>
          <p:cNvPr id="6" name="Tijdelijke aanduiding voor voettekst 5">
            <a:extLst>
              <a:ext uri="{FF2B5EF4-FFF2-40B4-BE49-F238E27FC236}">
                <a16:creationId xmlns:a16="http://schemas.microsoft.com/office/drawing/2014/main" id="{64B23AAA-59C8-D254-0269-61CB0582292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FA3D134-C0F6-EFAD-611A-C67795979B70}"/>
              </a:ext>
            </a:extLst>
          </p:cNvPr>
          <p:cNvSpPr>
            <a:spLocks noGrp="1"/>
          </p:cNvSpPr>
          <p:nvPr>
            <p:ph type="sldNum" sz="quarter" idx="12"/>
          </p:nvPr>
        </p:nvSpPr>
        <p:spPr/>
        <p:txBody>
          <a:bodyPr/>
          <a:lstStyle/>
          <a:p>
            <a:fld id="{6593154D-8B3E-4478-BBE8-F2BE868D259B}" type="slidenum">
              <a:rPr lang="nl-NL" smtClean="0"/>
              <a:t>‹nr.›</a:t>
            </a:fld>
            <a:endParaRPr lang="nl-NL"/>
          </a:p>
        </p:txBody>
      </p:sp>
    </p:spTree>
    <p:extLst>
      <p:ext uri="{BB962C8B-B14F-4D97-AF65-F5344CB8AC3E}">
        <p14:creationId xmlns:p14="http://schemas.microsoft.com/office/powerpoint/2010/main" val="3538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02E23-6745-1C37-7F47-61B809DCA5E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07B48E4-8955-BCA9-7EBD-2CBEADD3D8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D9DA100-4DD7-3A4B-B701-C9A7D5464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58C62F7-E316-5F97-0093-035500CC161E}"/>
              </a:ext>
            </a:extLst>
          </p:cNvPr>
          <p:cNvSpPr>
            <a:spLocks noGrp="1"/>
          </p:cNvSpPr>
          <p:nvPr>
            <p:ph type="dt" sz="half" idx="10"/>
          </p:nvPr>
        </p:nvSpPr>
        <p:spPr/>
        <p:txBody>
          <a:bodyPr/>
          <a:lstStyle/>
          <a:p>
            <a:fld id="{12E545BC-AA87-40FF-9510-A82203B19C64}" type="datetimeFigureOut">
              <a:rPr lang="nl-NL" smtClean="0"/>
              <a:t>7-9-2023</a:t>
            </a:fld>
            <a:endParaRPr lang="nl-NL"/>
          </a:p>
        </p:txBody>
      </p:sp>
      <p:sp>
        <p:nvSpPr>
          <p:cNvPr id="6" name="Tijdelijke aanduiding voor voettekst 5">
            <a:extLst>
              <a:ext uri="{FF2B5EF4-FFF2-40B4-BE49-F238E27FC236}">
                <a16:creationId xmlns:a16="http://schemas.microsoft.com/office/drawing/2014/main" id="{6E8A7FC7-C0E1-61D8-4E8E-A331535896C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632A4C0-E0EC-69CF-F68D-09D98FA46C5F}"/>
              </a:ext>
            </a:extLst>
          </p:cNvPr>
          <p:cNvSpPr>
            <a:spLocks noGrp="1"/>
          </p:cNvSpPr>
          <p:nvPr>
            <p:ph type="sldNum" sz="quarter" idx="12"/>
          </p:nvPr>
        </p:nvSpPr>
        <p:spPr/>
        <p:txBody>
          <a:bodyPr/>
          <a:lstStyle/>
          <a:p>
            <a:fld id="{6593154D-8B3E-4478-BBE8-F2BE868D259B}" type="slidenum">
              <a:rPr lang="nl-NL" smtClean="0"/>
              <a:t>‹nr.›</a:t>
            </a:fld>
            <a:endParaRPr lang="nl-NL"/>
          </a:p>
        </p:txBody>
      </p:sp>
    </p:spTree>
    <p:extLst>
      <p:ext uri="{BB962C8B-B14F-4D97-AF65-F5344CB8AC3E}">
        <p14:creationId xmlns:p14="http://schemas.microsoft.com/office/powerpoint/2010/main" val="351729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A6A2A61-BEF6-A7E4-3111-1D21DB4F28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5DE10EB-7BE9-AABE-A591-04464F2FC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E2D569B-E734-92C4-D60C-AA52F53F3D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545BC-AA87-40FF-9510-A82203B19C64}"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811D81EA-842A-3BFE-C86F-4756C7E344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43AB7C9-D777-336B-5689-7ADB68229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3154D-8B3E-4478-BBE8-F2BE868D259B}" type="slidenum">
              <a:rPr lang="nl-NL" smtClean="0"/>
              <a:t>‹nr.›</a:t>
            </a:fld>
            <a:endParaRPr lang="nl-NL"/>
          </a:p>
        </p:txBody>
      </p:sp>
    </p:spTree>
    <p:extLst>
      <p:ext uri="{BB962C8B-B14F-4D97-AF65-F5344CB8AC3E}">
        <p14:creationId xmlns:p14="http://schemas.microsoft.com/office/powerpoint/2010/main" val="755840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269601C2-EF00-46C6-82D8-0EBB24A99DF3}"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9747CB2F-140F-4615-9091-DA43F07C60AE}"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269647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qZUnsDpsFco?start=87&amp;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659BF73-10FD-6509-FB9C-6109F5E72EB8}"/>
              </a:ext>
            </a:extLst>
          </p:cNvPr>
          <p:cNvPicPr>
            <a:picLocks noChangeAspect="1"/>
          </p:cNvPicPr>
          <p:nvPr/>
        </p:nvPicPr>
        <p:blipFill rotWithShape="1">
          <a:blip r:embed="rId2"/>
          <a:srcRect t="21104" r="1" b="21066"/>
          <a:stretch/>
        </p:blipFill>
        <p:spPr>
          <a:xfrm>
            <a:off x="371475" y="1709738"/>
            <a:ext cx="11449050" cy="4419599"/>
          </a:xfrm>
          <a:prstGeom prst="rect">
            <a:avLst/>
          </a:prstGeom>
          <a:noFill/>
        </p:spPr>
      </p:pic>
    </p:spTree>
    <p:extLst>
      <p:ext uri="{BB962C8B-B14F-4D97-AF65-F5344CB8AC3E}">
        <p14:creationId xmlns:p14="http://schemas.microsoft.com/office/powerpoint/2010/main" val="2789516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95C027-DF6B-66A6-717C-694EEDF7ACCD}"/>
              </a:ext>
            </a:extLst>
          </p:cNvPr>
          <p:cNvSpPr>
            <a:spLocks noGrp="1"/>
          </p:cNvSpPr>
          <p:nvPr>
            <p:ph type="title"/>
          </p:nvPr>
        </p:nvSpPr>
        <p:spPr>
          <a:xfrm>
            <a:off x="682336" y="791152"/>
            <a:ext cx="10515600" cy="1325563"/>
          </a:xfrm>
        </p:spPr>
        <p:txBody>
          <a:bodyPr/>
          <a:lstStyle/>
          <a:p>
            <a:r>
              <a:rPr lang="nl-NL" dirty="0"/>
              <a:t>Aan de slag! </a:t>
            </a:r>
          </a:p>
        </p:txBody>
      </p:sp>
      <p:sp>
        <p:nvSpPr>
          <p:cNvPr id="3" name="Tekstvak 2">
            <a:extLst>
              <a:ext uri="{FF2B5EF4-FFF2-40B4-BE49-F238E27FC236}">
                <a16:creationId xmlns:a16="http://schemas.microsoft.com/office/drawing/2014/main" id="{D2DC5AAF-E369-8156-06A7-723805E3AA6A}"/>
              </a:ext>
            </a:extLst>
          </p:cNvPr>
          <p:cNvSpPr txBox="1"/>
          <p:nvPr/>
        </p:nvSpPr>
        <p:spPr>
          <a:xfrm>
            <a:off x="682336" y="2186832"/>
            <a:ext cx="8385464" cy="369332"/>
          </a:xfrm>
          <a:prstGeom prst="rect">
            <a:avLst/>
          </a:prstGeom>
          <a:noFill/>
        </p:spPr>
        <p:txBody>
          <a:bodyPr wrap="square" rtlCol="0">
            <a:spAutoFit/>
          </a:bodyPr>
          <a:lstStyle/>
          <a:p>
            <a:r>
              <a:rPr lang="nl-NL" dirty="0"/>
              <a:t>Op wiki staat een opdracht waarmee je aan de slag kan! </a:t>
            </a:r>
          </a:p>
        </p:txBody>
      </p:sp>
      <p:sp>
        <p:nvSpPr>
          <p:cNvPr id="4" name="Rechthoek 3">
            <a:extLst>
              <a:ext uri="{FF2B5EF4-FFF2-40B4-BE49-F238E27FC236}">
                <a16:creationId xmlns:a16="http://schemas.microsoft.com/office/drawing/2014/main" id="{B65E1194-CD09-994C-8AE6-034EDD5C444B}"/>
              </a:ext>
            </a:extLst>
          </p:cNvPr>
          <p:cNvSpPr/>
          <p:nvPr/>
        </p:nvSpPr>
        <p:spPr>
          <a:xfrm>
            <a:off x="682336" y="3071244"/>
            <a:ext cx="2470548" cy="923330"/>
          </a:xfrm>
          <a:prstGeom prst="rect">
            <a:avLst/>
          </a:prstGeom>
          <a:noFill/>
        </p:spPr>
        <p:txBody>
          <a:bodyPr wrap="non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Succes! </a:t>
            </a:r>
          </a:p>
        </p:txBody>
      </p:sp>
    </p:spTree>
    <p:extLst>
      <p:ext uri="{BB962C8B-B14F-4D97-AF65-F5344CB8AC3E}">
        <p14:creationId xmlns:p14="http://schemas.microsoft.com/office/powerpoint/2010/main" val="245463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0611491-FC9E-43EC-67A7-7E5CA764D735}"/>
              </a:ext>
            </a:extLst>
          </p:cNvPr>
          <p:cNvSpPr>
            <a:spLocks noGrp="1"/>
          </p:cNvSpPr>
          <p:nvPr>
            <p:ph type="ctrTitle"/>
          </p:nvPr>
        </p:nvSpPr>
        <p:spPr>
          <a:xfrm>
            <a:off x="1524003" y="1999615"/>
            <a:ext cx="9144000" cy="2764028"/>
          </a:xfrm>
        </p:spPr>
        <p:txBody>
          <a:bodyPr anchor="ctr">
            <a:normAutofit/>
          </a:bodyPr>
          <a:lstStyle/>
          <a:p>
            <a:r>
              <a:rPr lang="nl-NL" sz="7200"/>
              <a:t>Kwaliteiten en valkuilen</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9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CE0A68D-28EF-49D9-B84B-5DAB38714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vak 4">
            <a:extLst>
              <a:ext uri="{FF2B5EF4-FFF2-40B4-BE49-F238E27FC236}">
                <a16:creationId xmlns:a16="http://schemas.microsoft.com/office/drawing/2014/main" id="{60381590-D418-632F-8DB4-CE0BE456483B}"/>
              </a:ext>
            </a:extLst>
          </p:cNvPr>
          <p:cNvSpPr txBox="1"/>
          <p:nvPr/>
        </p:nvSpPr>
        <p:spPr>
          <a:xfrm>
            <a:off x="1309862" y="4465674"/>
            <a:ext cx="4786138" cy="1663995"/>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3200" kern="1200">
                <a:solidFill>
                  <a:schemeClr val="tx1">
                    <a:lumMod val="65000"/>
                    <a:lumOff val="35000"/>
                  </a:schemeClr>
                </a:solidFill>
                <a:latin typeface="+mj-lt"/>
                <a:ea typeface="+mj-ea"/>
                <a:cs typeface="+mj-cs"/>
              </a:rPr>
              <a:t>Teamontwikkeling &amp; teamvorming</a:t>
            </a:r>
          </a:p>
        </p:txBody>
      </p:sp>
      <p:pic>
        <p:nvPicPr>
          <p:cNvPr id="6" name="Onlinemedia 5" title="Een voorbeeld van een kernkwadrant in 2,5 minuut.">
            <a:hlinkClick r:id="" action="ppaction://media"/>
            <a:extLst>
              <a:ext uri="{FF2B5EF4-FFF2-40B4-BE49-F238E27FC236}">
                <a16:creationId xmlns:a16="http://schemas.microsoft.com/office/drawing/2014/main" id="{2BC0EC5D-D880-206C-521C-EA9F3EE3981D}"/>
              </a:ext>
            </a:extLst>
          </p:cNvPr>
          <p:cNvPicPr>
            <a:picLocks noRot="1" noChangeAspect="1"/>
          </p:cNvPicPr>
          <p:nvPr>
            <a:videoFile r:link="rId1"/>
          </p:nvPr>
        </p:nvPicPr>
        <p:blipFill>
          <a:blip r:embed="rId3"/>
          <a:stretch>
            <a:fillRect/>
          </a:stretch>
        </p:blipFill>
        <p:spPr>
          <a:xfrm>
            <a:off x="1320209" y="1447715"/>
            <a:ext cx="4775791" cy="2698321"/>
          </a:xfrm>
          <a:prstGeom prst="rect">
            <a:avLst/>
          </a:prstGeom>
        </p:spPr>
      </p:pic>
      <p:sp>
        <p:nvSpPr>
          <p:cNvPr id="13" name="Rectangle 12">
            <a:extLst>
              <a:ext uri="{FF2B5EF4-FFF2-40B4-BE49-F238E27FC236}">
                <a16:creationId xmlns:a16="http://schemas.microsoft.com/office/drawing/2014/main" id="{1FA0C3DC-24DE-44E3-9D41-CAA5F3B20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16208" y="0"/>
            <a:ext cx="4775791"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03537D28-4A07-8E8D-478A-8FAC814FF481}"/>
              </a:ext>
            </a:extLst>
          </p:cNvPr>
          <p:cNvSpPr txBox="1"/>
          <p:nvPr/>
        </p:nvSpPr>
        <p:spPr>
          <a:xfrm>
            <a:off x="8266814" y="818707"/>
            <a:ext cx="3131288" cy="531096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a:solidFill>
                  <a:srgbClr val="595959"/>
                </a:solidFill>
              </a:rPr>
              <a:t>Teamvorming betekent letterlijk “het vormen van een team”. Dit wil niet zeggen dat je maar zoveel mogelijk mensen met verschillende kwaliteiten aan een team moet toevoegen, maar betekent wel dat je met je team méér inzicht in en begrip voor elkaar probeert te krijgen.</a:t>
            </a:r>
          </a:p>
          <a:p>
            <a:pPr indent="-228600">
              <a:lnSpc>
                <a:spcPct val="90000"/>
              </a:lnSpc>
              <a:spcAft>
                <a:spcPts val="600"/>
              </a:spcAft>
              <a:buFont typeface="Arial" panose="020B0604020202020204" pitchFamily="34" charset="0"/>
              <a:buChar char="•"/>
            </a:pPr>
            <a:endParaRPr lang="en-US" sz="1700">
              <a:solidFill>
                <a:srgbClr val="595959"/>
              </a:solidFill>
            </a:endParaRPr>
          </a:p>
          <a:p>
            <a:pPr indent="-228600">
              <a:lnSpc>
                <a:spcPct val="90000"/>
              </a:lnSpc>
              <a:spcAft>
                <a:spcPts val="600"/>
              </a:spcAft>
              <a:buFont typeface="Arial" panose="020B0604020202020204" pitchFamily="34" charset="0"/>
              <a:buChar char="•"/>
            </a:pPr>
            <a:r>
              <a:rPr lang="en-US" sz="1700">
                <a:solidFill>
                  <a:srgbClr val="595959"/>
                </a:solidFill>
              </a:rPr>
              <a:t>Teamvorming ontstaat wanneer teamleden zichzelf en elkaar beter leren kennen en daardoor beter tot een effectievere samenwerken komen. Je hebt als team meer kennis over de kwaliteiten en mogelijkheden van elkaar en meer onderling begrip en betrokkenheid.</a:t>
            </a:r>
          </a:p>
        </p:txBody>
      </p:sp>
    </p:spTree>
    <p:extLst>
      <p:ext uri="{BB962C8B-B14F-4D97-AF65-F5344CB8AC3E}">
        <p14:creationId xmlns:p14="http://schemas.microsoft.com/office/powerpoint/2010/main" val="409079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Kernkwadrant en kernkwaliteiten voorbeeld">
            <a:extLst>
              <a:ext uri="{FF2B5EF4-FFF2-40B4-BE49-F238E27FC236}">
                <a16:creationId xmlns:a16="http://schemas.microsoft.com/office/drawing/2014/main" id="{593BF005-9BD5-12D8-FE83-465F1D1C37C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41171" y="914400"/>
            <a:ext cx="8833457" cy="496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281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E7A90-54C4-075D-4FA0-3A905035F6DC}"/>
              </a:ext>
            </a:extLst>
          </p:cNvPr>
          <p:cNvSpPr>
            <a:spLocks noGrp="1"/>
          </p:cNvSpPr>
          <p:nvPr>
            <p:ph type="title"/>
          </p:nvPr>
        </p:nvSpPr>
        <p:spPr/>
        <p:txBody>
          <a:bodyPr/>
          <a:lstStyle/>
          <a:p>
            <a:r>
              <a:rPr lang="nl-NL" dirty="0"/>
              <a:t>Wat is een kernkwadrant? </a:t>
            </a:r>
          </a:p>
        </p:txBody>
      </p:sp>
      <p:sp>
        <p:nvSpPr>
          <p:cNvPr id="4" name="Tekstvak 3">
            <a:extLst>
              <a:ext uri="{FF2B5EF4-FFF2-40B4-BE49-F238E27FC236}">
                <a16:creationId xmlns:a16="http://schemas.microsoft.com/office/drawing/2014/main" id="{33D3F970-1358-59B4-222F-7A53D9EE75F3}"/>
              </a:ext>
            </a:extLst>
          </p:cNvPr>
          <p:cNvSpPr txBox="1"/>
          <p:nvPr/>
        </p:nvSpPr>
        <p:spPr>
          <a:xfrm>
            <a:off x="838200" y="1582203"/>
            <a:ext cx="10952018" cy="4524315"/>
          </a:xfrm>
          <a:prstGeom prst="rect">
            <a:avLst/>
          </a:prstGeom>
          <a:noFill/>
        </p:spPr>
        <p:txBody>
          <a:bodyPr wrap="square">
            <a:spAutoFit/>
          </a:bodyPr>
          <a:lstStyle/>
          <a:p>
            <a:pPr algn="l"/>
            <a:r>
              <a:rPr lang="nl-NL" b="0" i="0" dirty="0">
                <a:solidFill>
                  <a:srgbClr val="111111"/>
                </a:solidFill>
                <a:effectLst/>
                <a:latin typeface="Open Sans" panose="020B0606030504020204" pitchFamily="34" charset="0"/>
              </a:rPr>
              <a:t>In het voorbeeld op de vorige slide is de kernkwaliteit bescheidenheid. </a:t>
            </a:r>
          </a:p>
          <a:p>
            <a:pPr algn="l"/>
            <a:endParaRPr lang="nl-NL" dirty="0">
              <a:solidFill>
                <a:srgbClr val="111111"/>
              </a:solidFill>
              <a:latin typeface="Open Sans" panose="020B0606030504020204" pitchFamily="34" charset="0"/>
            </a:endParaRPr>
          </a:p>
          <a:p>
            <a:pPr algn="l"/>
            <a:r>
              <a:rPr lang="nl-NL" b="0" i="0" dirty="0">
                <a:solidFill>
                  <a:srgbClr val="111111"/>
                </a:solidFill>
                <a:effectLst/>
                <a:latin typeface="Open Sans" panose="020B0606030504020204" pitchFamily="34" charset="0"/>
              </a:rPr>
              <a:t>Wanneer je te bescheiden bent loop je het risico om onzichtbaar te worden, dit is de valkuil of vervorming. </a:t>
            </a:r>
          </a:p>
          <a:p>
            <a:pPr algn="l"/>
            <a:endParaRPr lang="nl-NL" dirty="0">
              <a:solidFill>
                <a:srgbClr val="111111"/>
              </a:solidFill>
              <a:latin typeface="Open Sans" panose="020B0606030504020204" pitchFamily="34" charset="0"/>
            </a:endParaRPr>
          </a:p>
          <a:p>
            <a:pPr algn="l"/>
            <a:r>
              <a:rPr lang="nl-NL" b="0" i="0" dirty="0">
                <a:solidFill>
                  <a:srgbClr val="111111"/>
                </a:solidFill>
                <a:effectLst/>
                <a:latin typeface="Open Sans" panose="020B0606030504020204" pitchFamily="34" charset="0"/>
              </a:rPr>
              <a:t>Het positief tegenovergestelde van onzichtbaar zijn is jezelf presenteren; dit is de uitdaging. </a:t>
            </a:r>
          </a:p>
          <a:p>
            <a:pPr algn="l"/>
            <a:endParaRPr lang="nl-NL" dirty="0">
              <a:solidFill>
                <a:srgbClr val="111111"/>
              </a:solidFill>
              <a:latin typeface="Open Sans" panose="020B0606030504020204" pitchFamily="34" charset="0"/>
            </a:endParaRPr>
          </a:p>
          <a:p>
            <a:pPr algn="l"/>
            <a:r>
              <a:rPr lang="nl-NL" b="0" i="0" dirty="0">
                <a:solidFill>
                  <a:srgbClr val="111111"/>
                </a:solidFill>
                <a:effectLst/>
                <a:latin typeface="Open Sans" panose="020B0606030504020204" pitchFamily="34" charset="0"/>
              </a:rPr>
              <a:t>Mensen die zich te veel presenteren vertonen vaak arrogant gedrag; iets waar bescheiden mensen over het algemeen allergisch voor zijn. Arrogantie “lokt” in dit voorbeeld weer onzichtbaar gedrag uit; de valkuil.</a:t>
            </a:r>
          </a:p>
          <a:p>
            <a:pPr algn="l"/>
            <a:endParaRPr lang="nl-NL" b="0" i="0" dirty="0">
              <a:solidFill>
                <a:srgbClr val="111111"/>
              </a:solidFill>
              <a:effectLst/>
              <a:latin typeface="Open Sans" panose="020B0606030504020204" pitchFamily="34" charset="0"/>
            </a:endParaRPr>
          </a:p>
          <a:p>
            <a:pPr algn="l"/>
            <a:r>
              <a:rPr lang="nl-NL" b="0" i="0" dirty="0">
                <a:solidFill>
                  <a:srgbClr val="111111"/>
                </a:solidFill>
                <a:effectLst/>
                <a:latin typeface="Open Sans" panose="020B0606030504020204" pitchFamily="34" charset="0"/>
              </a:rPr>
              <a:t>Wanneer je erin slaag om je uitdaging te ontwikkelen, jezelf meer te presenteren, heb je een dubbele kwaliteit: Jezelf vanuit bescheidenheid presenteren. </a:t>
            </a:r>
          </a:p>
          <a:p>
            <a:pPr algn="l"/>
            <a:endParaRPr lang="nl-NL" dirty="0">
              <a:solidFill>
                <a:srgbClr val="111111"/>
              </a:solidFill>
              <a:latin typeface="Open Sans" panose="020B0606030504020204" pitchFamily="34" charset="0"/>
            </a:endParaRPr>
          </a:p>
          <a:p>
            <a:pPr algn="l"/>
            <a:r>
              <a:rPr lang="nl-NL" b="0" i="0" dirty="0">
                <a:solidFill>
                  <a:srgbClr val="111111"/>
                </a:solidFill>
                <a:effectLst/>
                <a:latin typeface="Open Sans" panose="020B0606030504020204" pitchFamily="34" charset="0"/>
              </a:rPr>
              <a:t>Dit is een positieve combinatie van de kernkwaliteit en de uitdaging. Hierdoor loop je minder kans om in je valkuil te belanden.</a:t>
            </a:r>
          </a:p>
        </p:txBody>
      </p:sp>
    </p:spTree>
    <p:extLst>
      <p:ext uri="{BB962C8B-B14F-4D97-AF65-F5344CB8AC3E}">
        <p14:creationId xmlns:p14="http://schemas.microsoft.com/office/powerpoint/2010/main" val="1031682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3E4AEEC8-DF7A-D434-EC6C-94709C7260BC}"/>
              </a:ext>
            </a:extLst>
          </p:cNvPr>
          <p:cNvPicPr>
            <a:picLocks noChangeAspect="1"/>
          </p:cNvPicPr>
          <p:nvPr/>
        </p:nvPicPr>
        <p:blipFill>
          <a:blip r:embed="rId3"/>
          <a:stretch>
            <a:fillRect/>
          </a:stretch>
        </p:blipFill>
        <p:spPr>
          <a:xfrm>
            <a:off x="590910" y="1700213"/>
            <a:ext cx="5217584" cy="3913188"/>
          </a:xfrm>
          <a:prstGeom prst="rect">
            <a:avLst/>
          </a:prstGeom>
          <a:noFill/>
        </p:spPr>
      </p:pic>
      <p:sp>
        <p:nvSpPr>
          <p:cNvPr id="5" name="Tekstvak 4">
            <a:extLst>
              <a:ext uri="{FF2B5EF4-FFF2-40B4-BE49-F238E27FC236}">
                <a16:creationId xmlns:a16="http://schemas.microsoft.com/office/drawing/2014/main" id="{C1C47F8F-55CA-978C-B4CB-6DAF4E4E5263}"/>
              </a:ext>
            </a:extLst>
          </p:cNvPr>
          <p:cNvSpPr txBox="1"/>
          <p:nvPr/>
        </p:nvSpPr>
        <p:spPr>
          <a:xfrm>
            <a:off x="6175376" y="1700212"/>
            <a:ext cx="4823846" cy="4429125"/>
          </a:xfrm>
          <a:prstGeom prst="rect">
            <a:avLst/>
          </a:prstGeom>
        </p:spPr>
        <p:txBody>
          <a:bodyPr vert="horz" lIns="0" tIns="0" rIns="0" bIns="0" numCol="1" spcCol="180000" rtlCol="0">
            <a:normAutofit/>
          </a:bodyPr>
          <a:lstStyle/>
          <a:p>
            <a:pPr marL="648000" marR="0" lvl="0" indent="0" fontAlgn="auto">
              <a:spcAft>
                <a:spcPts val="600"/>
              </a:spcAft>
              <a:buClrTx/>
              <a:buSzTx/>
              <a:buFont typeface="+mj-lt"/>
              <a:buNone/>
              <a:tabLst/>
              <a:defRPr/>
            </a:pPr>
            <a:r>
              <a:rPr kumimoji="0" lang="nl-NL" b="1" i="0" u="none" strike="noStrike" cap="none" spc="0" normalizeH="0" baseline="0">
                <a:ln>
                  <a:noFill/>
                </a:ln>
                <a:effectLst/>
                <a:uLnTx/>
                <a:uFillTx/>
              </a:rPr>
              <a:t>Kwaliteiten kunnen ook valkuilen zijn</a:t>
            </a:r>
          </a:p>
          <a:p>
            <a:pPr marL="648000" marR="0" lvl="0" indent="0" fontAlgn="auto">
              <a:spcAft>
                <a:spcPts val="600"/>
              </a:spcAft>
              <a:buClrTx/>
              <a:buSzTx/>
              <a:buFont typeface="+mj-lt"/>
              <a:buNone/>
              <a:tabLst/>
              <a:defRPr/>
            </a:pPr>
            <a:r>
              <a:rPr kumimoji="0" lang="nl-NL" b="0" i="0" u="none" strike="noStrike" cap="none" spc="0" normalizeH="0" baseline="0">
                <a:ln>
                  <a:noFill/>
                </a:ln>
                <a:effectLst/>
                <a:uLnTx/>
                <a:uFillTx/>
              </a:rPr>
              <a:t>Deze kwaliteiten worden een valkuil als je erin doorschiet. Dat is een vervorming van de kwaliteit, de andere kant van de medaille. Je kwaliteit wordt een zwakte. Ben je erg besluitvaardig, dan kun je in de valkuil trappen drammerig te worden. Of: als je doorschiet in je zelfvertrouwen word je arrogant.</a:t>
            </a:r>
          </a:p>
        </p:txBody>
      </p:sp>
      <p:sp>
        <p:nvSpPr>
          <p:cNvPr id="2" name="Titel 1">
            <a:extLst>
              <a:ext uri="{FF2B5EF4-FFF2-40B4-BE49-F238E27FC236}">
                <a16:creationId xmlns:a16="http://schemas.microsoft.com/office/drawing/2014/main" id="{CCFC5323-C652-432A-A827-8C3332EC23D9}"/>
              </a:ext>
            </a:extLst>
          </p:cNvPr>
          <p:cNvSpPr>
            <a:spLocks noGrp="1"/>
          </p:cNvSpPr>
          <p:nvPr>
            <p:ph type="title"/>
          </p:nvPr>
        </p:nvSpPr>
        <p:spPr>
          <a:xfrm>
            <a:off x="371476" y="296863"/>
            <a:ext cx="11437745" cy="1160403"/>
          </a:xfrm>
        </p:spPr>
        <p:txBody>
          <a:bodyPr vert="horz" lIns="0" tIns="36000" rIns="0" bIns="0" rtlCol="0" anchor="t" anchorCtr="0">
            <a:normAutofit/>
          </a:bodyPr>
          <a:lstStyle/>
          <a:p>
            <a:r>
              <a:rPr lang="nl-NL" b="1" kern="1200" spc="0" baseline="0">
                <a:latin typeface="+mj-lt"/>
                <a:ea typeface="+mj-ea"/>
                <a:cs typeface="+mj-cs"/>
              </a:rPr>
              <a:t>Het kernkwadrant</a:t>
            </a:r>
          </a:p>
        </p:txBody>
      </p:sp>
    </p:spTree>
    <p:extLst>
      <p:ext uri="{BB962C8B-B14F-4D97-AF65-F5344CB8AC3E}">
        <p14:creationId xmlns:p14="http://schemas.microsoft.com/office/powerpoint/2010/main" val="1368850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4CD12668-7E27-6C55-DBE7-3D463061EC4D}"/>
              </a:ext>
            </a:extLst>
          </p:cNvPr>
          <p:cNvSpPr txBox="1"/>
          <p:nvPr/>
        </p:nvSpPr>
        <p:spPr>
          <a:xfrm>
            <a:off x="555725" y="458956"/>
            <a:ext cx="11080550" cy="59400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nl-NL" sz="2000" b="0" i="0" u="none" strike="noStrike" kern="1200" cap="none" spc="0" normalizeH="0" baseline="0" noProof="0" dirty="0">
                <a:ln>
                  <a:noFill/>
                </a:ln>
                <a:solidFill>
                  <a:srgbClr val="02323E"/>
                </a:solidFill>
                <a:effectLst/>
                <a:uLnTx/>
                <a:uFillTx/>
                <a:latin typeface="Verdana" panose="020B0604030504040204" pitchFamily="34" charset="0"/>
                <a:ea typeface="+mn-ea"/>
                <a:cs typeface="+mn-cs"/>
              </a:rPr>
            </a:br>
            <a:r>
              <a:rPr kumimoji="0" lang="nl-NL" sz="2000" b="1" i="0" u="none" strike="noStrike" kern="1200" cap="none" spc="0" normalizeH="0" baseline="0" noProof="0" dirty="0">
                <a:ln>
                  <a:noFill/>
                </a:ln>
                <a:solidFill>
                  <a:srgbClr val="02323E"/>
                </a:solidFill>
                <a:effectLst/>
                <a:uLnTx/>
                <a:uFillTx/>
                <a:latin typeface="Verdana" panose="020B0604030504040204" pitchFamily="34" charset="0"/>
                <a:ea typeface="+mn-ea"/>
                <a:cs typeface="+mn-cs"/>
              </a:rPr>
              <a:t>Valkuilen van een ander: allergieën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2323E"/>
                </a:solidFill>
                <a:effectLst/>
                <a:uLnTx/>
                <a:uFillTx/>
                <a:latin typeface="Verdana" panose="020B0604030504040204" pitchFamily="34" charset="0"/>
                <a:ea typeface="+mn-ea"/>
                <a:cs typeface="+mn-cs"/>
              </a:rPr>
              <a:t>Zoals iedereen kernkwaliteiten heeft, heeft ook iedereen valkuilen. Als een ander doorschiet in een bepaalde kwaliteit, kan dat bij jou </a:t>
            </a:r>
            <a:r>
              <a:rPr kumimoji="0" lang="nl-NL" sz="2000" b="1" i="0" u="none" strike="noStrike" kern="1200" cap="none" spc="0" normalizeH="0" baseline="0" noProof="0" dirty="0">
                <a:ln>
                  <a:noFill/>
                </a:ln>
                <a:solidFill>
                  <a:srgbClr val="02323E"/>
                </a:solidFill>
                <a:effectLst/>
                <a:uLnTx/>
                <a:uFillTx/>
                <a:latin typeface="Verdana" panose="020B0604030504040204" pitchFamily="34" charset="0"/>
                <a:ea typeface="+mn-ea"/>
                <a:cs typeface="+mn-cs"/>
              </a:rPr>
              <a:t>irritatie</a:t>
            </a:r>
            <a:r>
              <a:rPr kumimoji="0" lang="nl-NL" sz="2000" b="0" i="0" u="none" strike="noStrike" kern="1200" cap="none" spc="0" normalizeH="0" baseline="0" noProof="0" dirty="0">
                <a:ln>
                  <a:noFill/>
                </a:ln>
                <a:solidFill>
                  <a:srgbClr val="02323E"/>
                </a:solidFill>
                <a:effectLst/>
                <a:uLnTx/>
                <a:uFillTx/>
                <a:latin typeface="Verdana" panose="020B0604030504040204" pitchFamily="34" charset="0"/>
                <a:ea typeface="+mn-ea"/>
                <a:cs typeface="+mn-cs"/>
              </a:rPr>
              <a:t> oproepen.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2323E"/>
                </a:solidFill>
                <a:effectLst/>
                <a:uLnTx/>
                <a:uFillTx/>
                <a:latin typeface="Verdana" panose="020B0604030504040204" pitchFamily="34" charset="0"/>
                <a:ea typeface="+mn-ea"/>
                <a:cs typeface="+mn-cs"/>
              </a:rPr>
              <a:t>Jouw reactie daarop wordt een allergie genoemd. Zo'n allergie heeft vaak te maken met een kwaliteit van jezelf. Als je erg bescheiden bent, kun je je mateloos storen aan mensen die zichzelf continu op de borst kloppen.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2323E"/>
              </a:solidFill>
              <a:effectLst/>
              <a:uLnTx/>
              <a:uFillTx/>
              <a:latin typeface="Verdan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2323E"/>
              </a:solidFill>
              <a:effectLst/>
              <a:uLnTx/>
              <a:uFillTx/>
              <a:latin typeface="Verdan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2323E"/>
                </a:solidFill>
                <a:effectLst/>
                <a:uLnTx/>
                <a:uFillTx/>
                <a:latin typeface="Verdana" panose="020B0604030504040204" pitchFamily="34" charset="0"/>
                <a:ea typeface="+mn-ea"/>
                <a:cs typeface="+mn-cs"/>
              </a:rPr>
              <a:t>Achter allergieën schuilen weer uitdagingen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2323E"/>
                </a:solidFill>
                <a:effectLst/>
                <a:uLnTx/>
                <a:uFillTx/>
                <a:latin typeface="Verdana" panose="020B0604030504040204" pitchFamily="34" charset="0"/>
                <a:ea typeface="+mn-ea"/>
                <a:cs typeface="+mn-cs"/>
              </a:rPr>
              <a:t>Die vervelende eigenschap van de ander is natuurlijk ook een kwaliteit waarin hij is doorgeschoten. En het mooie is dat juist voor degene die er allergisch voor is, de kwaliteit die achter deze allergie ligt een belangrijk ontwikkelpunt kan zijn. Dit wordt dan de </a:t>
            </a:r>
            <a:r>
              <a:rPr kumimoji="0" lang="nl-NL" sz="2000" b="1" i="0" u="none" strike="noStrike" kern="1200" cap="none" spc="0" normalizeH="0" baseline="0" noProof="0" dirty="0">
                <a:ln>
                  <a:noFill/>
                </a:ln>
                <a:solidFill>
                  <a:srgbClr val="02323E"/>
                </a:solidFill>
                <a:effectLst/>
                <a:uLnTx/>
                <a:uFillTx/>
                <a:latin typeface="Verdana" panose="020B0604030504040204" pitchFamily="34" charset="0"/>
                <a:ea typeface="+mn-ea"/>
                <a:cs typeface="+mn-cs"/>
              </a:rPr>
              <a:t>uitdaging</a:t>
            </a:r>
            <a:r>
              <a:rPr kumimoji="0" lang="nl-NL" sz="2000" b="0" i="0" u="none" strike="noStrike" kern="1200" cap="none" spc="0" normalizeH="0" baseline="0" noProof="0" dirty="0">
                <a:ln>
                  <a:noFill/>
                </a:ln>
                <a:solidFill>
                  <a:srgbClr val="02323E"/>
                </a:solidFill>
                <a:effectLst/>
                <a:uLnTx/>
                <a:uFillTx/>
                <a:latin typeface="Verdana" panose="020B0604030504040204" pitchFamily="34" charset="0"/>
                <a:ea typeface="+mn-ea"/>
                <a:cs typeface="+mn-cs"/>
              </a:rPr>
              <a:t> of een leerdoel genoemd. Erger je je regelmatig aan de passiviteit van een ander? Kijk dan welke kwaliteit daarachter zit. Is iemand bijvoorbeeld bedachtzaam of geduldig en daarin doorgeschoten? Grote kans dat dat nou juist jouw uitdaging, is omdat je zelf soms te drammerig bent. Je kunt dus veel leren van het gedrag van mensen aan wie je je het meest ergert! Het kernkwadranten-model levert veel nieuwe zelfkennis op.</a:t>
            </a:r>
          </a:p>
        </p:txBody>
      </p:sp>
    </p:spTree>
    <p:extLst>
      <p:ext uri="{BB962C8B-B14F-4D97-AF65-F5344CB8AC3E}">
        <p14:creationId xmlns:p14="http://schemas.microsoft.com/office/powerpoint/2010/main" val="4206596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B3A75116-FE60-802C-64D1-F77459048FB5}"/>
              </a:ext>
            </a:extLst>
          </p:cNvPr>
          <p:cNvPicPr>
            <a:picLocks noChangeAspect="1"/>
          </p:cNvPicPr>
          <p:nvPr/>
        </p:nvPicPr>
        <p:blipFill>
          <a:blip r:embed="rId3"/>
          <a:stretch>
            <a:fillRect/>
          </a:stretch>
        </p:blipFill>
        <p:spPr>
          <a:xfrm>
            <a:off x="2176010" y="914400"/>
            <a:ext cx="7763779" cy="4968819"/>
          </a:xfrm>
          <a:prstGeom prst="rect">
            <a:avLst/>
          </a:prstGeom>
        </p:spPr>
      </p:pic>
    </p:spTree>
    <p:extLst>
      <p:ext uri="{BB962C8B-B14F-4D97-AF65-F5344CB8AC3E}">
        <p14:creationId xmlns:p14="http://schemas.microsoft.com/office/powerpoint/2010/main" val="132416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B61BF386-FFD2-E743-AE71-A6FD054A908D}"/>
              </a:ext>
            </a:extLst>
          </p:cNvPr>
          <p:cNvGraphicFramePr>
            <a:graphicFrameLocks noGrp="1"/>
          </p:cNvGraphicFramePr>
          <p:nvPr>
            <p:extLst>
              <p:ext uri="{D42A27DB-BD31-4B8C-83A1-F6EECF244321}">
                <p14:modId xmlns:p14="http://schemas.microsoft.com/office/powerpoint/2010/main" val="1409834965"/>
              </p:ext>
            </p:extLst>
          </p:nvPr>
        </p:nvGraphicFramePr>
        <p:xfrm>
          <a:off x="788683" y="667503"/>
          <a:ext cx="4437944" cy="4997780"/>
        </p:xfrm>
        <a:graphic>
          <a:graphicData uri="http://schemas.openxmlformats.org/drawingml/2006/table">
            <a:tbl>
              <a:tblPr firstRow="1" firstCol="1" bandRow="1">
                <a:tableStyleId>{10A1B5D5-9B99-4C35-A422-299274C87663}</a:tableStyleId>
              </a:tblPr>
              <a:tblGrid>
                <a:gridCol w="2218972">
                  <a:extLst>
                    <a:ext uri="{9D8B030D-6E8A-4147-A177-3AD203B41FA5}">
                      <a16:colId xmlns:a16="http://schemas.microsoft.com/office/drawing/2014/main" val="3419844153"/>
                    </a:ext>
                  </a:extLst>
                </a:gridCol>
                <a:gridCol w="2218972">
                  <a:extLst>
                    <a:ext uri="{9D8B030D-6E8A-4147-A177-3AD203B41FA5}">
                      <a16:colId xmlns:a16="http://schemas.microsoft.com/office/drawing/2014/main" val="2821194657"/>
                    </a:ext>
                  </a:extLst>
                </a:gridCol>
              </a:tblGrid>
              <a:tr h="144167">
                <a:tc>
                  <a:txBody>
                    <a:bodyPr/>
                    <a:lstStyle/>
                    <a:p>
                      <a:pPr fontAlgn="base">
                        <a:lnSpc>
                          <a:spcPts val="1560"/>
                        </a:lnSpc>
                        <a:spcAft>
                          <a:spcPts val="800"/>
                        </a:spcAft>
                      </a:pPr>
                      <a:r>
                        <a:rPr lang="nl-NL" sz="1600" spc="75">
                          <a:effectLst/>
                        </a:rPr>
                        <a:t>Kwaliteiten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fontAlgn="base">
                        <a:lnSpc>
                          <a:spcPts val="1560"/>
                        </a:lnSpc>
                        <a:spcAft>
                          <a:spcPts val="800"/>
                        </a:spcAft>
                      </a:pPr>
                      <a:r>
                        <a:rPr lang="nl-NL" sz="1600" spc="75">
                          <a:effectLst/>
                        </a:rPr>
                        <a:t>Valkuil</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3973898847"/>
                  </a:ext>
                </a:extLst>
              </a:tr>
              <a:tr h="125465">
                <a:tc>
                  <a:txBody>
                    <a:bodyPr/>
                    <a:lstStyle/>
                    <a:p>
                      <a:pPr>
                        <a:lnSpc>
                          <a:spcPct val="107000"/>
                        </a:lnSpc>
                        <a:spcAft>
                          <a:spcPts val="800"/>
                        </a:spcAft>
                      </a:pPr>
                      <a:r>
                        <a:rPr lang="nl-NL" sz="1400">
                          <a:effectLst/>
                        </a:rPr>
                        <a:t>Accuraat</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a:effectLst/>
                        </a:rPr>
                        <a:t>Voorzichtig</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2622748499"/>
                  </a:ext>
                </a:extLst>
              </a:tr>
              <a:tr h="125465">
                <a:tc>
                  <a:txBody>
                    <a:bodyPr/>
                    <a:lstStyle/>
                    <a:p>
                      <a:pPr>
                        <a:lnSpc>
                          <a:spcPct val="107000"/>
                        </a:lnSpc>
                        <a:spcAft>
                          <a:spcPts val="800"/>
                        </a:spcAft>
                      </a:pPr>
                      <a:r>
                        <a:rPr lang="nl-NL" sz="1400">
                          <a:effectLst/>
                        </a:rPr>
                        <a:t>Ad rem</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dirty="0">
                          <a:effectLst/>
                        </a:rPr>
                        <a:t>Bijdehand</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3068241794"/>
                  </a:ext>
                </a:extLst>
              </a:tr>
              <a:tr h="125465">
                <a:tc>
                  <a:txBody>
                    <a:bodyPr/>
                    <a:lstStyle/>
                    <a:p>
                      <a:pPr>
                        <a:lnSpc>
                          <a:spcPct val="107000"/>
                        </a:lnSpc>
                        <a:spcAft>
                          <a:spcPts val="800"/>
                        </a:spcAft>
                      </a:pPr>
                      <a:r>
                        <a:rPr lang="nl-NL" sz="1400">
                          <a:effectLst/>
                        </a:rPr>
                        <a:t>Anticiperen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a:effectLst/>
                        </a:rPr>
                        <a:t>Alles voor willen zijn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1741402224"/>
                  </a:ext>
                </a:extLst>
              </a:tr>
              <a:tr h="125465">
                <a:tc>
                  <a:txBody>
                    <a:bodyPr/>
                    <a:lstStyle/>
                    <a:p>
                      <a:pPr>
                        <a:lnSpc>
                          <a:spcPct val="107000"/>
                        </a:lnSpc>
                        <a:spcAft>
                          <a:spcPts val="800"/>
                        </a:spcAft>
                      </a:pPr>
                      <a:r>
                        <a:rPr lang="nl-NL" sz="1400">
                          <a:effectLst/>
                        </a:rPr>
                        <a:t>Ambitieus</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a:effectLst/>
                        </a:rPr>
                        <a:t>Te hoog gegrepen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3624146012"/>
                  </a:ext>
                </a:extLst>
              </a:tr>
              <a:tr h="125465">
                <a:tc>
                  <a:txBody>
                    <a:bodyPr/>
                    <a:lstStyle/>
                    <a:p>
                      <a:pPr>
                        <a:lnSpc>
                          <a:spcPct val="107000"/>
                        </a:lnSpc>
                        <a:spcAft>
                          <a:spcPts val="800"/>
                        </a:spcAft>
                      </a:pPr>
                      <a:r>
                        <a:rPr lang="nl-NL" sz="1400">
                          <a:effectLst/>
                        </a:rPr>
                        <a:t>Beheerst</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a:effectLst/>
                        </a:rPr>
                        <a:t>Terughoudend</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833373727"/>
                  </a:ext>
                </a:extLst>
              </a:tr>
              <a:tr h="0">
                <a:tc>
                  <a:txBody>
                    <a:bodyPr/>
                    <a:lstStyle/>
                    <a:p>
                      <a:pPr>
                        <a:lnSpc>
                          <a:spcPct val="107000"/>
                        </a:lnSpc>
                        <a:spcAft>
                          <a:spcPts val="800"/>
                        </a:spcAft>
                      </a:pPr>
                      <a:r>
                        <a:rPr lang="nl-NL" sz="1400">
                          <a:effectLst/>
                        </a:rPr>
                        <a:t>Behulpzaam</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a:effectLst/>
                        </a:rPr>
                        <a:t>Innemend</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3069561305"/>
                  </a:ext>
                </a:extLst>
              </a:tr>
              <a:tr h="125465">
                <a:tc>
                  <a:txBody>
                    <a:bodyPr/>
                    <a:lstStyle/>
                    <a:p>
                      <a:pPr>
                        <a:lnSpc>
                          <a:spcPct val="107000"/>
                        </a:lnSpc>
                        <a:spcAft>
                          <a:spcPts val="800"/>
                        </a:spcAft>
                      </a:pPr>
                      <a:r>
                        <a:rPr lang="nl-NL" sz="1400">
                          <a:effectLst/>
                        </a:rPr>
                        <a:t>Betrouwbaar</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dirty="0">
                          <a:effectLst/>
                        </a:rPr>
                        <a:t>Onveranderlijk</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3831640632"/>
                  </a:ext>
                </a:extLst>
              </a:tr>
              <a:tr h="125465">
                <a:tc>
                  <a:txBody>
                    <a:bodyPr/>
                    <a:lstStyle/>
                    <a:p>
                      <a:pPr>
                        <a:lnSpc>
                          <a:spcPct val="107000"/>
                        </a:lnSpc>
                        <a:spcAft>
                          <a:spcPts val="800"/>
                        </a:spcAft>
                      </a:pPr>
                      <a:r>
                        <a:rPr lang="nl-NL" sz="1400" dirty="0">
                          <a:effectLst/>
                        </a:rPr>
                        <a:t>Betrokken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a:effectLst/>
                        </a:rPr>
                        <a:t>Bemoeien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1783473188"/>
                  </a:ext>
                </a:extLst>
              </a:tr>
              <a:tr h="125465">
                <a:tc>
                  <a:txBody>
                    <a:bodyPr/>
                    <a:lstStyle/>
                    <a:p>
                      <a:pPr>
                        <a:lnSpc>
                          <a:spcPct val="107000"/>
                        </a:lnSpc>
                        <a:spcAft>
                          <a:spcPts val="800"/>
                        </a:spcAft>
                      </a:pPr>
                      <a:r>
                        <a:rPr lang="nl-NL" sz="1400">
                          <a:effectLst/>
                        </a:rPr>
                        <a:t>Consequent</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a:effectLst/>
                        </a:rPr>
                        <a:t>Koppig</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853945225"/>
                  </a:ext>
                </a:extLst>
              </a:tr>
              <a:tr h="125465">
                <a:tc>
                  <a:txBody>
                    <a:bodyPr/>
                    <a:lstStyle/>
                    <a:p>
                      <a:pPr>
                        <a:lnSpc>
                          <a:spcPct val="107000"/>
                        </a:lnSpc>
                        <a:spcAft>
                          <a:spcPts val="800"/>
                        </a:spcAft>
                      </a:pPr>
                      <a:r>
                        <a:rPr lang="nl-NL" sz="1400">
                          <a:effectLst/>
                        </a:rPr>
                        <a:t>Creatief</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a:effectLst/>
                        </a:rPr>
                        <a:t>Chaotisch</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1492934464"/>
                  </a:ext>
                </a:extLst>
              </a:tr>
              <a:tr h="125465">
                <a:tc>
                  <a:txBody>
                    <a:bodyPr/>
                    <a:lstStyle/>
                    <a:p>
                      <a:pPr>
                        <a:lnSpc>
                          <a:spcPct val="107000"/>
                        </a:lnSpc>
                        <a:spcAft>
                          <a:spcPts val="800"/>
                        </a:spcAft>
                      </a:pPr>
                      <a:r>
                        <a:rPr lang="nl-NL" sz="1400">
                          <a:effectLst/>
                        </a:rPr>
                        <a:t>Daadkrachtig</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a:effectLst/>
                        </a:rPr>
                        <a:t>Pittig</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1970659162"/>
                  </a:ext>
                </a:extLst>
              </a:tr>
              <a:tr h="125465">
                <a:tc>
                  <a:txBody>
                    <a:bodyPr/>
                    <a:lstStyle/>
                    <a:p>
                      <a:pPr>
                        <a:lnSpc>
                          <a:spcPct val="107000"/>
                        </a:lnSpc>
                        <a:spcAft>
                          <a:spcPts val="800"/>
                        </a:spcAft>
                      </a:pPr>
                      <a:r>
                        <a:rPr lang="nl-NL" sz="1400">
                          <a:effectLst/>
                        </a:rPr>
                        <a:t>Discipline</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a:effectLst/>
                        </a:rPr>
                        <a:t>Dwingend</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1619103513"/>
                  </a:ext>
                </a:extLst>
              </a:tr>
              <a:tr h="125465">
                <a:tc>
                  <a:txBody>
                    <a:bodyPr/>
                    <a:lstStyle/>
                    <a:p>
                      <a:pPr>
                        <a:lnSpc>
                          <a:spcPct val="107000"/>
                        </a:lnSpc>
                        <a:spcAft>
                          <a:spcPts val="800"/>
                        </a:spcAft>
                      </a:pPr>
                      <a:r>
                        <a:rPr lang="nl-NL" sz="1400">
                          <a:effectLst/>
                        </a:rPr>
                        <a:t>Doortastend</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a:effectLst/>
                        </a:rPr>
                        <a:t>Onverzettelijk</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1022208748"/>
                  </a:ext>
                </a:extLst>
              </a:tr>
              <a:tr h="125465">
                <a:tc>
                  <a:txBody>
                    <a:bodyPr/>
                    <a:lstStyle/>
                    <a:p>
                      <a:pPr>
                        <a:lnSpc>
                          <a:spcPct val="107000"/>
                        </a:lnSpc>
                        <a:spcAft>
                          <a:spcPts val="800"/>
                        </a:spcAft>
                      </a:pPr>
                      <a:r>
                        <a:rPr lang="nl-NL" sz="1400">
                          <a:effectLst/>
                        </a:rPr>
                        <a:t>Doorzetten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a:effectLst/>
                        </a:rPr>
                        <a:t>Verbetenheid</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382580585"/>
                  </a:ext>
                </a:extLst>
              </a:tr>
              <a:tr h="125465">
                <a:tc>
                  <a:txBody>
                    <a:bodyPr/>
                    <a:lstStyle/>
                    <a:p>
                      <a:pPr>
                        <a:lnSpc>
                          <a:spcPct val="107000"/>
                        </a:lnSpc>
                        <a:spcAft>
                          <a:spcPts val="800"/>
                        </a:spcAft>
                      </a:pPr>
                      <a:r>
                        <a:rPr lang="nl-NL" sz="1400">
                          <a:effectLst/>
                        </a:rPr>
                        <a:t>Eerlijk</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a:effectLst/>
                        </a:rPr>
                        <a:t>Braaf</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3279083277"/>
                  </a:ext>
                </a:extLst>
              </a:tr>
              <a:tr h="125465">
                <a:tc>
                  <a:txBody>
                    <a:bodyPr/>
                    <a:lstStyle/>
                    <a:p>
                      <a:pPr>
                        <a:lnSpc>
                          <a:spcPct val="107000"/>
                        </a:lnSpc>
                        <a:spcAft>
                          <a:spcPts val="800"/>
                        </a:spcAft>
                      </a:pPr>
                      <a:r>
                        <a:rPr lang="nl-NL" sz="1400">
                          <a:effectLst/>
                        </a:rPr>
                        <a:t>Empathisch</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a:effectLst/>
                        </a:rPr>
                        <a:t>Overgevoelig</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694069589"/>
                  </a:ext>
                </a:extLst>
              </a:tr>
              <a:tr h="125465">
                <a:tc>
                  <a:txBody>
                    <a:bodyPr/>
                    <a:lstStyle/>
                    <a:p>
                      <a:pPr>
                        <a:lnSpc>
                          <a:spcPct val="107000"/>
                        </a:lnSpc>
                        <a:spcAft>
                          <a:spcPts val="800"/>
                        </a:spcAft>
                      </a:pPr>
                      <a:r>
                        <a:rPr lang="nl-NL" sz="1400">
                          <a:effectLst/>
                        </a:rPr>
                        <a:t>Enthousiast</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a:effectLst/>
                        </a:rPr>
                        <a:t>Temperamentvol</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1156264122"/>
                  </a:ext>
                </a:extLst>
              </a:tr>
              <a:tr h="125465">
                <a:tc>
                  <a:txBody>
                    <a:bodyPr/>
                    <a:lstStyle/>
                    <a:p>
                      <a:pPr>
                        <a:lnSpc>
                          <a:spcPct val="107000"/>
                        </a:lnSpc>
                        <a:spcAft>
                          <a:spcPts val="800"/>
                        </a:spcAft>
                      </a:pPr>
                      <a:r>
                        <a:rPr lang="nl-NL" sz="1400">
                          <a:effectLst/>
                        </a:rPr>
                        <a:t>Flexibel</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a:effectLst/>
                        </a:rPr>
                        <a:t>Meegaand</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3073259094"/>
                  </a:ext>
                </a:extLst>
              </a:tr>
              <a:tr h="125465">
                <a:tc>
                  <a:txBody>
                    <a:bodyPr/>
                    <a:lstStyle/>
                    <a:p>
                      <a:pPr>
                        <a:lnSpc>
                          <a:spcPct val="107000"/>
                        </a:lnSpc>
                        <a:spcAft>
                          <a:spcPts val="800"/>
                        </a:spcAft>
                      </a:pPr>
                      <a:r>
                        <a:rPr lang="nl-NL" sz="1400">
                          <a:effectLst/>
                        </a:rPr>
                        <a:t>Gedreven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dirty="0">
                          <a:effectLst/>
                        </a:rPr>
                        <a:t>Uitbundig</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2605723381"/>
                  </a:ext>
                </a:extLst>
              </a:tr>
              <a:tr h="195361">
                <a:tc>
                  <a:txBody>
                    <a:bodyPr/>
                    <a:lstStyle/>
                    <a:p>
                      <a:pPr>
                        <a:lnSpc>
                          <a:spcPct val="107000"/>
                        </a:lnSpc>
                        <a:spcAft>
                          <a:spcPts val="800"/>
                        </a:spcAft>
                      </a:pPr>
                      <a:r>
                        <a:rPr lang="nl-NL" sz="1400">
                          <a:effectLst/>
                        </a:rPr>
                        <a:t>Geduldig</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dirty="0">
                          <a:effectLst/>
                        </a:rPr>
                        <a:t>Passief</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252639502"/>
                  </a:ext>
                </a:extLst>
              </a:tr>
              <a:tr h="125465">
                <a:tc>
                  <a:txBody>
                    <a:bodyPr/>
                    <a:lstStyle/>
                    <a:p>
                      <a:pPr>
                        <a:lnSpc>
                          <a:spcPct val="107000"/>
                        </a:lnSpc>
                        <a:spcAft>
                          <a:spcPts val="800"/>
                        </a:spcAft>
                      </a:pPr>
                      <a:r>
                        <a:rPr lang="nl-NL" sz="1400" dirty="0">
                          <a:effectLst/>
                        </a:rPr>
                        <a:t>Humor</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dirty="0">
                          <a:effectLst/>
                        </a:rPr>
                        <a:t>Oprechtheid</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1238287830"/>
                  </a:ext>
                </a:extLst>
              </a:tr>
            </a:tbl>
          </a:graphicData>
        </a:graphic>
      </p:graphicFrame>
      <p:graphicFrame>
        <p:nvGraphicFramePr>
          <p:cNvPr id="3" name="Tabel 2">
            <a:extLst>
              <a:ext uri="{FF2B5EF4-FFF2-40B4-BE49-F238E27FC236}">
                <a16:creationId xmlns:a16="http://schemas.microsoft.com/office/drawing/2014/main" id="{24AE071F-82D5-D735-BE77-A85847A991DD}"/>
              </a:ext>
            </a:extLst>
          </p:cNvPr>
          <p:cNvGraphicFramePr>
            <a:graphicFrameLocks noGrp="1"/>
          </p:cNvGraphicFramePr>
          <p:nvPr>
            <p:extLst>
              <p:ext uri="{D42A27DB-BD31-4B8C-83A1-F6EECF244321}">
                <p14:modId xmlns:p14="http://schemas.microsoft.com/office/powerpoint/2010/main" val="2955661663"/>
              </p:ext>
            </p:extLst>
          </p:nvPr>
        </p:nvGraphicFramePr>
        <p:xfrm>
          <a:off x="6573981" y="667503"/>
          <a:ext cx="5053446" cy="5009972"/>
        </p:xfrm>
        <a:graphic>
          <a:graphicData uri="http://schemas.openxmlformats.org/drawingml/2006/table">
            <a:tbl>
              <a:tblPr firstRow="1" firstCol="1" bandRow="1">
                <a:tableStyleId>{10A1B5D5-9B99-4C35-A422-299274C87663}</a:tableStyleId>
              </a:tblPr>
              <a:tblGrid>
                <a:gridCol w="2526723">
                  <a:extLst>
                    <a:ext uri="{9D8B030D-6E8A-4147-A177-3AD203B41FA5}">
                      <a16:colId xmlns:a16="http://schemas.microsoft.com/office/drawing/2014/main" val="2006553838"/>
                    </a:ext>
                  </a:extLst>
                </a:gridCol>
                <a:gridCol w="2526723">
                  <a:extLst>
                    <a:ext uri="{9D8B030D-6E8A-4147-A177-3AD203B41FA5}">
                      <a16:colId xmlns:a16="http://schemas.microsoft.com/office/drawing/2014/main" val="1316991224"/>
                    </a:ext>
                  </a:extLst>
                </a:gridCol>
              </a:tblGrid>
              <a:tr h="205816">
                <a:tc>
                  <a:txBody>
                    <a:bodyPr/>
                    <a:lstStyle/>
                    <a:p>
                      <a:pPr>
                        <a:lnSpc>
                          <a:spcPct val="107000"/>
                        </a:lnSpc>
                        <a:spcAft>
                          <a:spcPts val="800"/>
                        </a:spcAft>
                      </a:pPr>
                      <a:r>
                        <a:rPr lang="nl-NL" sz="1400" dirty="0">
                          <a:effectLst/>
                        </a:rPr>
                        <a:t>Improvisatie</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a:effectLst/>
                        </a:rPr>
                        <a:t>Onduidelijkheid</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1118458550"/>
                  </a:ext>
                </a:extLst>
              </a:tr>
              <a:tr h="205816">
                <a:tc>
                  <a:txBody>
                    <a:bodyPr/>
                    <a:lstStyle/>
                    <a:p>
                      <a:pPr>
                        <a:lnSpc>
                          <a:spcPct val="107000"/>
                        </a:lnSpc>
                        <a:spcAft>
                          <a:spcPts val="800"/>
                        </a:spcAft>
                      </a:pPr>
                      <a:r>
                        <a:rPr lang="nl-NL" sz="1400" dirty="0">
                          <a:effectLst/>
                        </a:rPr>
                        <a:t>Inlevingsvermogen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dirty="0">
                          <a:effectLst/>
                        </a:rPr>
                        <a:t>Sentimenteel</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747288115"/>
                  </a:ext>
                </a:extLst>
              </a:tr>
              <a:tr h="205816">
                <a:tc>
                  <a:txBody>
                    <a:bodyPr/>
                    <a:lstStyle/>
                    <a:p>
                      <a:pPr>
                        <a:lnSpc>
                          <a:spcPct val="107000"/>
                        </a:lnSpc>
                        <a:spcAft>
                          <a:spcPts val="800"/>
                        </a:spcAft>
                      </a:pPr>
                      <a:r>
                        <a:rPr lang="nl-NL" sz="1400" dirty="0">
                          <a:effectLst/>
                        </a:rPr>
                        <a:t>Inspirerend</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a:effectLst/>
                        </a:rPr>
                        <a:t>Fanatiek</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1983312344"/>
                  </a:ext>
                </a:extLst>
              </a:tr>
              <a:tr h="205816">
                <a:tc>
                  <a:txBody>
                    <a:bodyPr/>
                    <a:lstStyle/>
                    <a:p>
                      <a:pPr>
                        <a:lnSpc>
                          <a:spcPct val="107000"/>
                        </a:lnSpc>
                        <a:spcAft>
                          <a:spcPts val="800"/>
                        </a:spcAft>
                      </a:pPr>
                      <a:r>
                        <a:rPr lang="nl-NL" sz="1400" dirty="0">
                          <a:effectLst/>
                        </a:rPr>
                        <a:t>Kritisch</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a:effectLst/>
                        </a:rPr>
                        <a:t>Oordelend</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1885680961"/>
                  </a:ext>
                </a:extLst>
              </a:tr>
              <a:tr h="205816">
                <a:tc>
                  <a:txBody>
                    <a:bodyPr/>
                    <a:lstStyle/>
                    <a:p>
                      <a:pPr>
                        <a:lnSpc>
                          <a:spcPct val="107000"/>
                        </a:lnSpc>
                        <a:spcAft>
                          <a:spcPts val="800"/>
                        </a:spcAft>
                      </a:pPr>
                      <a:r>
                        <a:rPr lang="nl-NL" sz="1400" dirty="0">
                          <a:effectLst/>
                        </a:rPr>
                        <a:t>Leergierig</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a:effectLst/>
                        </a:rPr>
                        <a:t>Betweter</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1904504291"/>
                  </a:ext>
                </a:extLst>
              </a:tr>
              <a:tr h="205816">
                <a:tc>
                  <a:txBody>
                    <a:bodyPr/>
                    <a:lstStyle/>
                    <a:p>
                      <a:pPr>
                        <a:lnSpc>
                          <a:spcPct val="107000"/>
                        </a:lnSpc>
                        <a:spcAft>
                          <a:spcPts val="800"/>
                        </a:spcAft>
                      </a:pPr>
                      <a:r>
                        <a:rPr lang="nl-NL" sz="1400" dirty="0">
                          <a:effectLst/>
                        </a:rPr>
                        <a:t>Oprecht</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a:effectLst/>
                        </a:rPr>
                        <a:t>Amicaal</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2164022331"/>
                  </a:ext>
                </a:extLst>
              </a:tr>
              <a:tr h="205816">
                <a:tc>
                  <a:txBody>
                    <a:bodyPr/>
                    <a:lstStyle/>
                    <a:p>
                      <a:pPr>
                        <a:lnSpc>
                          <a:spcPct val="107000"/>
                        </a:lnSpc>
                        <a:spcAft>
                          <a:spcPts val="800"/>
                        </a:spcAft>
                      </a:pPr>
                      <a:r>
                        <a:rPr lang="nl-NL" sz="1400" dirty="0">
                          <a:effectLst/>
                        </a:rPr>
                        <a:t>Optimistisch</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dirty="0">
                          <a:effectLst/>
                        </a:rPr>
                        <a:t>Argeloosheid</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1684985908"/>
                  </a:ext>
                </a:extLst>
              </a:tr>
              <a:tr h="205816">
                <a:tc>
                  <a:txBody>
                    <a:bodyPr/>
                    <a:lstStyle/>
                    <a:p>
                      <a:pPr>
                        <a:lnSpc>
                          <a:spcPct val="107000"/>
                        </a:lnSpc>
                        <a:spcAft>
                          <a:spcPts val="800"/>
                        </a:spcAft>
                      </a:pPr>
                      <a:r>
                        <a:rPr lang="nl-NL" sz="1400">
                          <a:effectLst/>
                        </a:rPr>
                        <a:t>Nuchter</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dirty="0">
                          <a:effectLst/>
                        </a:rPr>
                        <a:t>Zakelijk</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4174453671"/>
                  </a:ext>
                </a:extLst>
              </a:tr>
              <a:tr h="205816">
                <a:tc>
                  <a:txBody>
                    <a:bodyPr/>
                    <a:lstStyle/>
                    <a:p>
                      <a:pPr>
                        <a:lnSpc>
                          <a:spcPct val="107000"/>
                        </a:lnSpc>
                        <a:spcAft>
                          <a:spcPts val="800"/>
                        </a:spcAft>
                      </a:pPr>
                      <a:r>
                        <a:rPr lang="nl-NL" sz="1400">
                          <a:effectLst/>
                        </a:rPr>
                        <a:t>Positief</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dirty="0">
                          <a:effectLst/>
                        </a:rPr>
                        <a:t>Naïviteit</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1702257622"/>
                  </a:ext>
                </a:extLst>
              </a:tr>
              <a:tr h="205816">
                <a:tc>
                  <a:txBody>
                    <a:bodyPr/>
                    <a:lstStyle/>
                    <a:p>
                      <a:pPr>
                        <a:lnSpc>
                          <a:spcPct val="107000"/>
                        </a:lnSpc>
                        <a:spcAft>
                          <a:spcPts val="800"/>
                        </a:spcAft>
                      </a:pPr>
                      <a:r>
                        <a:rPr lang="nl-NL" sz="1400">
                          <a:effectLst/>
                        </a:rPr>
                        <a:t>Realistisch</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dirty="0">
                          <a:effectLst/>
                        </a:rPr>
                        <a:t>Vlak</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2144294793"/>
                  </a:ext>
                </a:extLst>
              </a:tr>
              <a:tr h="205816">
                <a:tc>
                  <a:txBody>
                    <a:bodyPr/>
                    <a:lstStyle/>
                    <a:p>
                      <a:pPr>
                        <a:lnSpc>
                          <a:spcPct val="107000"/>
                        </a:lnSpc>
                        <a:spcAft>
                          <a:spcPts val="800"/>
                        </a:spcAft>
                      </a:pPr>
                      <a:r>
                        <a:rPr lang="nl-NL" sz="1400">
                          <a:effectLst/>
                        </a:rPr>
                        <a:t>Rechtvaardig</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dirty="0">
                          <a:effectLst/>
                        </a:rPr>
                        <a:t>Rechtdoorzee</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3383200835"/>
                  </a:ext>
                </a:extLst>
              </a:tr>
              <a:tr h="205816">
                <a:tc>
                  <a:txBody>
                    <a:bodyPr/>
                    <a:lstStyle/>
                    <a:p>
                      <a:pPr>
                        <a:lnSpc>
                          <a:spcPct val="107000"/>
                        </a:lnSpc>
                        <a:spcAft>
                          <a:spcPts val="800"/>
                        </a:spcAft>
                      </a:pPr>
                      <a:r>
                        <a:rPr lang="nl-NL" sz="1400">
                          <a:effectLst/>
                        </a:rPr>
                        <a:t>Sociaal</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dirty="0">
                          <a:effectLst/>
                        </a:rPr>
                        <a:t>Toeschietelijk</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3187879027"/>
                  </a:ext>
                </a:extLst>
              </a:tr>
              <a:tr h="205816">
                <a:tc>
                  <a:txBody>
                    <a:bodyPr/>
                    <a:lstStyle/>
                    <a:p>
                      <a:pPr>
                        <a:lnSpc>
                          <a:spcPct val="107000"/>
                        </a:lnSpc>
                        <a:spcAft>
                          <a:spcPts val="800"/>
                        </a:spcAft>
                      </a:pPr>
                      <a:r>
                        <a:rPr lang="nl-NL" sz="1400">
                          <a:effectLst/>
                        </a:rPr>
                        <a:t>Spontaan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dirty="0">
                          <a:effectLst/>
                        </a:rPr>
                        <a:t>Onbeschroomd</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1110810459"/>
                  </a:ext>
                </a:extLst>
              </a:tr>
              <a:tr h="205816">
                <a:tc>
                  <a:txBody>
                    <a:bodyPr/>
                    <a:lstStyle/>
                    <a:p>
                      <a:pPr>
                        <a:lnSpc>
                          <a:spcPct val="107000"/>
                        </a:lnSpc>
                        <a:spcAft>
                          <a:spcPts val="800"/>
                        </a:spcAft>
                      </a:pPr>
                      <a:r>
                        <a:rPr lang="nl-NL" sz="1400">
                          <a:effectLst/>
                        </a:rPr>
                        <a:t>Toegankelijk</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dirty="0">
                          <a:effectLst/>
                        </a:rPr>
                        <a:t>Beïnvloedbaar</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756084808"/>
                  </a:ext>
                </a:extLst>
              </a:tr>
              <a:tr h="205816">
                <a:tc>
                  <a:txBody>
                    <a:bodyPr/>
                    <a:lstStyle/>
                    <a:p>
                      <a:pPr>
                        <a:lnSpc>
                          <a:spcPct val="107000"/>
                        </a:lnSpc>
                        <a:spcAft>
                          <a:spcPts val="800"/>
                        </a:spcAft>
                      </a:pPr>
                      <a:r>
                        <a:rPr lang="nl-NL" sz="1400">
                          <a:effectLst/>
                        </a:rPr>
                        <a:t>Toegewijd</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dirty="0">
                          <a:effectLst/>
                        </a:rPr>
                        <a:t>Aanhankelijk</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2429941112"/>
                  </a:ext>
                </a:extLst>
              </a:tr>
              <a:tr h="205816">
                <a:tc>
                  <a:txBody>
                    <a:bodyPr/>
                    <a:lstStyle/>
                    <a:p>
                      <a:pPr>
                        <a:lnSpc>
                          <a:spcPct val="107000"/>
                        </a:lnSpc>
                        <a:spcAft>
                          <a:spcPts val="800"/>
                        </a:spcAft>
                      </a:pPr>
                      <a:r>
                        <a:rPr lang="nl-NL" sz="1400">
                          <a:effectLst/>
                        </a:rPr>
                        <a:t>Verantwoordelijk</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dirty="0">
                          <a:effectLst/>
                        </a:rPr>
                        <a:t>Veeleisend</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1614030770"/>
                  </a:ext>
                </a:extLst>
              </a:tr>
              <a:tr h="205816">
                <a:tc>
                  <a:txBody>
                    <a:bodyPr/>
                    <a:lstStyle/>
                    <a:p>
                      <a:pPr>
                        <a:lnSpc>
                          <a:spcPct val="107000"/>
                        </a:lnSpc>
                        <a:spcAft>
                          <a:spcPts val="800"/>
                        </a:spcAft>
                      </a:pPr>
                      <a:r>
                        <a:rPr lang="nl-NL" sz="1400">
                          <a:effectLst/>
                        </a:rPr>
                        <a:t>Verbindend</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dirty="0">
                          <a:effectLst/>
                        </a:rPr>
                        <a:t>Verplichtend</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4114104551"/>
                  </a:ext>
                </a:extLst>
              </a:tr>
              <a:tr h="205816">
                <a:tc>
                  <a:txBody>
                    <a:bodyPr/>
                    <a:lstStyle/>
                    <a:p>
                      <a:pPr>
                        <a:lnSpc>
                          <a:spcPct val="107000"/>
                        </a:lnSpc>
                        <a:spcAft>
                          <a:spcPts val="800"/>
                        </a:spcAft>
                      </a:pPr>
                      <a:r>
                        <a:rPr lang="nl-NL" sz="1400">
                          <a:effectLst/>
                        </a:rPr>
                        <a:t>Wilskracht</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dirty="0">
                          <a:effectLst/>
                        </a:rPr>
                        <a:t>Stellig</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3959866274"/>
                  </a:ext>
                </a:extLst>
              </a:tr>
              <a:tr h="205816">
                <a:tc>
                  <a:txBody>
                    <a:bodyPr/>
                    <a:lstStyle/>
                    <a:p>
                      <a:pPr>
                        <a:lnSpc>
                          <a:spcPct val="107000"/>
                        </a:lnSpc>
                        <a:spcAft>
                          <a:spcPts val="800"/>
                        </a:spcAft>
                      </a:pPr>
                      <a:r>
                        <a:rPr lang="nl-NL" sz="1400">
                          <a:effectLst/>
                        </a:rPr>
                        <a:t>Zachtaardig</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dirty="0">
                          <a:effectLst/>
                        </a:rPr>
                        <a:t>Toegefelijk</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2136448181"/>
                  </a:ext>
                </a:extLst>
              </a:tr>
              <a:tr h="205816">
                <a:tc>
                  <a:txBody>
                    <a:bodyPr/>
                    <a:lstStyle/>
                    <a:p>
                      <a:pPr>
                        <a:lnSpc>
                          <a:spcPct val="107000"/>
                        </a:lnSpc>
                        <a:spcAft>
                          <a:spcPts val="800"/>
                        </a:spcAft>
                      </a:pPr>
                      <a:r>
                        <a:rPr lang="nl-NL" sz="1400">
                          <a:effectLst/>
                        </a:rPr>
                        <a:t>Zakelijk</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dirty="0">
                          <a:effectLst/>
                        </a:rPr>
                        <a:t>Te feitelijk</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3525054382"/>
                  </a:ext>
                </a:extLst>
              </a:tr>
              <a:tr h="205816">
                <a:tc>
                  <a:txBody>
                    <a:bodyPr/>
                    <a:lstStyle/>
                    <a:p>
                      <a:pPr>
                        <a:lnSpc>
                          <a:spcPct val="107000"/>
                        </a:lnSpc>
                        <a:spcAft>
                          <a:spcPts val="800"/>
                        </a:spcAft>
                      </a:pPr>
                      <a:r>
                        <a:rPr lang="nl-NL" sz="1400">
                          <a:effectLst/>
                        </a:rPr>
                        <a:t>Zorgvuldig</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dirty="0">
                          <a:effectLst/>
                        </a:rPr>
                        <a:t>Bekrompen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2643258332"/>
                  </a:ext>
                </a:extLst>
              </a:tr>
              <a:tr h="39561">
                <a:tc>
                  <a:txBody>
                    <a:bodyPr/>
                    <a:lstStyle/>
                    <a:p>
                      <a:pPr>
                        <a:lnSpc>
                          <a:spcPct val="107000"/>
                        </a:lnSpc>
                        <a:spcAft>
                          <a:spcPts val="800"/>
                        </a:spcAft>
                      </a:pPr>
                      <a:r>
                        <a:rPr lang="nl-NL" sz="1400">
                          <a:effectLst/>
                        </a:rPr>
                        <a:t>Zorgzaam</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tc>
                  <a:txBody>
                    <a:bodyPr/>
                    <a:lstStyle/>
                    <a:p>
                      <a:pPr>
                        <a:lnSpc>
                          <a:spcPct val="107000"/>
                        </a:lnSpc>
                        <a:spcAft>
                          <a:spcPts val="800"/>
                        </a:spcAft>
                      </a:pPr>
                      <a:r>
                        <a:rPr lang="nl-NL" sz="1400" dirty="0">
                          <a:effectLst/>
                        </a:rPr>
                        <a:t>Beschermend</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704" marR="47704" marT="4770" marB="4770" anchor="ctr"/>
                </a:tc>
                <a:extLst>
                  <a:ext uri="{0D108BD9-81ED-4DB2-BD59-A6C34878D82A}">
                    <a16:rowId xmlns:a16="http://schemas.microsoft.com/office/drawing/2014/main" val="160886613"/>
                  </a:ext>
                </a:extLst>
              </a:tr>
            </a:tbl>
          </a:graphicData>
        </a:graphic>
      </p:graphicFrame>
    </p:spTree>
    <p:extLst>
      <p:ext uri="{BB962C8B-B14F-4D97-AF65-F5344CB8AC3E}">
        <p14:creationId xmlns:p14="http://schemas.microsoft.com/office/powerpoint/2010/main" val="379717608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915</Words>
  <Application>Microsoft Office PowerPoint</Application>
  <PresentationFormat>Breedbeeld</PresentationFormat>
  <Paragraphs>132</Paragraphs>
  <Slides>10</Slides>
  <Notes>3</Notes>
  <HiddenSlides>0</HiddenSlides>
  <MMClips>1</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10</vt:i4>
      </vt:variant>
    </vt:vector>
  </HeadingPairs>
  <TitlesOfParts>
    <vt:vector size="18" baseType="lpstr">
      <vt:lpstr>Arial</vt:lpstr>
      <vt:lpstr>Arial Black</vt:lpstr>
      <vt:lpstr>Calibri</vt:lpstr>
      <vt:lpstr>Calibri Light</vt:lpstr>
      <vt:lpstr>Open Sans</vt:lpstr>
      <vt:lpstr>Verdana</vt:lpstr>
      <vt:lpstr>Kantoorthema</vt:lpstr>
      <vt:lpstr>ThemaYuverta</vt:lpstr>
      <vt:lpstr>PowerPoint-presentatie</vt:lpstr>
      <vt:lpstr>Kwaliteiten en valkuilen</vt:lpstr>
      <vt:lpstr>PowerPoint-presentatie</vt:lpstr>
      <vt:lpstr>PowerPoint-presentatie</vt:lpstr>
      <vt:lpstr>Wat is een kernkwadrant? </vt:lpstr>
      <vt:lpstr>Het kernkwadrant</vt:lpstr>
      <vt:lpstr>PowerPoint-presentatie</vt:lpstr>
      <vt:lpstr>PowerPoint-presentatie</vt:lpstr>
      <vt:lpstr>PowerPoint-presentatie</vt:lpstr>
      <vt:lpstr>Aan de slag!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Pascalle Cup</cp:lastModifiedBy>
  <cp:revision>1</cp:revision>
  <dcterms:created xsi:type="dcterms:W3CDTF">2023-09-07T19:26:43Z</dcterms:created>
  <dcterms:modified xsi:type="dcterms:W3CDTF">2023-09-07T19:36:43Z</dcterms:modified>
</cp:coreProperties>
</file>